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5"/>
  </p:notesMasterIdLst>
  <p:sldIdLst>
    <p:sldId id="256" r:id="rId2"/>
    <p:sldId id="435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4" r:id="rId16"/>
    <p:sldId id="425" r:id="rId17"/>
    <p:sldId id="427" r:id="rId18"/>
    <p:sldId id="428" r:id="rId19"/>
    <p:sldId id="429" r:id="rId20"/>
    <p:sldId id="430" r:id="rId21"/>
    <p:sldId id="431" r:id="rId22"/>
    <p:sldId id="491" r:id="rId23"/>
    <p:sldId id="494" r:id="rId24"/>
    <p:sldId id="492" r:id="rId25"/>
    <p:sldId id="432" r:id="rId26"/>
    <p:sldId id="434" r:id="rId27"/>
    <p:sldId id="490" r:id="rId28"/>
    <p:sldId id="436" r:id="rId29"/>
    <p:sldId id="484" r:id="rId30"/>
    <p:sldId id="437" r:id="rId31"/>
    <p:sldId id="438" r:id="rId32"/>
    <p:sldId id="485" r:id="rId33"/>
    <p:sldId id="486" r:id="rId34"/>
    <p:sldId id="489" r:id="rId35"/>
    <p:sldId id="439" r:id="rId36"/>
    <p:sldId id="440" r:id="rId37"/>
    <p:sldId id="441" r:id="rId38"/>
    <p:sldId id="442" r:id="rId39"/>
    <p:sldId id="444" r:id="rId40"/>
    <p:sldId id="443" r:id="rId41"/>
    <p:sldId id="401" r:id="rId42"/>
    <p:sldId id="445" r:id="rId43"/>
    <p:sldId id="446" r:id="rId44"/>
    <p:sldId id="447" r:id="rId45"/>
    <p:sldId id="448" r:id="rId46"/>
    <p:sldId id="449" r:id="rId47"/>
    <p:sldId id="474" r:id="rId48"/>
    <p:sldId id="450" r:id="rId49"/>
    <p:sldId id="451" r:id="rId50"/>
    <p:sldId id="456" r:id="rId51"/>
    <p:sldId id="488" r:id="rId52"/>
    <p:sldId id="457" r:id="rId53"/>
    <p:sldId id="460" r:id="rId54"/>
    <p:sldId id="458" r:id="rId55"/>
    <p:sldId id="459" r:id="rId56"/>
    <p:sldId id="461" r:id="rId57"/>
    <p:sldId id="462" r:id="rId58"/>
    <p:sldId id="475" r:id="rId59"/>
    <p:sldId id="468" r:id="rId60"/>
    <p:sldId id="469" r:id="rId61"/>
    <p:sldId id="470" r:id="rId62"/>
    <p:sldId id="471" r:id="rId63"/>
    <p:sldId id="472" r:id="rId64"/>
    <p:sldId id="473" r:id="rId65"/>
    <p:sldId id="464" r:id="rId66"/>
    <p:sldId id="476" r:id="rId67"/>
    <p:sldId id="477" r:id="rId68"/>
    <p:sldId id="478" r:id="rId69"/>
    <p:sldId id="479" r:id="rId70"/>
    <p:sldId id="480" r:id="rId71"/>
    <p:sldId id="481" r:id="rId72"/>
    <p:sldId id="482" r:id="rId73"/>
    <p:sldId id="483" r:id="rId7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541"/>
  </p:normalViewPr>
  <p:slideViewPr>
    <p:cSldViewPr>
      <p:cViewPr varScale="1">
        <p:scale>
          <a:sx n="102" d="100"/>
          <a:sy n="102" d="100"/>
        </p:scale>
        <p:origin x="3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0A87FE-F8F2-4BEC-B0E1-BAD552B706AD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ABCF90-775B-427C-8186-9016F340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469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03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4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9823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15258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1630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068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4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445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976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56200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5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89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7858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655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97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8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hows.howstuffworks.com/stuff-of-genius/world-wide-web-video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37969"/>
            <a:ext cx="8229600" cy="838200"/>
          </a:xfrm>
        </p:spPr>
        <p:txBody>
          <a:bodyPr/>
          <a:lstStyle/>
          <a:p>
            <a:pPr algn="r"/>
            <a:r>
              <a:rPr lang="en-US" b="1" dirty="0"/>
              <a:t>ICT Web Design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23461" y="6040092"/>
            <a:ext cx="4038600" cy="748553"/>
          </a:xfrm>
        </p:spPr>
        <p:txBody>
          <a:bodyPr/>
          <a:lstStyle/>
          <a:p>
            <a:pPr algn="r"/>
            <a:r>
              <a:rPr lang="en-US" dirty="0" smtClean="0"/>
              <a:t>V2.0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5157069"/>
            <a:ext cx="8229600" cy="83820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Lesson </a:t>
            </a:r>
            <a:r>
              <a:rPr lang="en-US" dirty="0" smtClean="0"/>
              <a:t>3 </a:t>
            </a:r>
            <a:r>
              <a:rPr lang="en-US" dirty="0"/>
              <a:t>– Principles of Web Design</a:t>
            </a:r>
          </a:p>
        </p:txBody>
      </p:sp>
      <p:pic>
        <p:nvPicPr>
          <p:cNvPr id="1026" name="Picture 2" descr="http://www.sillydoh.com/assets/img/art/web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22" y="222017"/>
            <a:ext cx="4992878" cy="4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7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–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Web </a:t>
            </a:r>
            <a:r>
              <a:rPr lang="en-US" sz="2800" b="1" dirty="0" smtClean="0"/>
              <a:t>page</a:t>
            </a:r>
            <a:r>
              <a:rPr lang="en-US" sz="28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an individual HTML </a:t>
            </a:r>
            <a:r>
              <a:rPr lang="en-US" sz="2400" dirty="0" smtClean="0"/>
              <a:t>document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written </a:t>
            </a:r>
            <a:r>
              <a:rPr lang="en-US" sz="2400" dirty="0"/>
              <a:t>in HTML (hypertext markup language) </a:t>
            </a: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translated a web </a:t>
            </a:r>
            <a:r>
              <a:rPr lang="en-US" sz="2400" dirty="0"/>
              <a:t>browser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/>
              <a:t>W</a:t>
            </a:r>
            <a:r>
              <a:rPr lang="en-US" sz="2400" b="1" dirty="0" smtClean="0"/>
              <a:t>eb </a:t>
            </a:r>
            <a:r>
              <a:rPr lang="en-US" sz="2400" b="1" dirty="0"/>
              <a:t>site </a:t>
            </a:r>
            <a:r>
              <a:rPr lang="en-US" sz="2400" dirty="0"/>
              <a:t>is a collection of </a:t>
            </a:r>
            <a:r>
              <a:rPr lang="en-US" sz="2400" dirty="0" smtClean="0"/>
              <a:t>web pages</a:t>
            </a:r>
            <a:r>
              <a:rPr lang="en-US" sz="2400" dirty="0"/>
              <a:t>.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6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–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Web server: </a:t>
            </a:r>
            <a:r>
              <a:rPr lang="en-US" sz="3000" dirty="0" smtClean="0"/>
              <a:t>a </a:t>
            </a:r>
            <a:r>
              <a:rPr lang="en-US" sz="3000" dirty="0"/>
              <a:t>computer system that hosts </a:t>
            </a:r>
            <a:r>
              <a:rPr lang="en-US" sz="3000" dirty="0" smtClean="0"/>
              <a:t>websites</a:t>
            </a:r>
          </a:p>
          <a:p>
            <a:pPr>
              <a:buFont typeface="Wingdings" charset="2"/>
              <a:buChar char="ü"/>
            </a:pPr>
            <a:r>
              <a:rPr lang="en-US" sz="3000" dirty="0" smtClean="0"/>
              <a:t>Connected to the Internet – high speed connections – at a web host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/>
              <a:t>Web browser: </a:t>
            </a:r>
            <a:r>
              <a:rPr lang="en-US" sz="3000" dirty="0" smtClean="0"/>
              <a:t>an </a:t>
            </a:r>
            <a:r>
              <a:rPr lang="en-US" sz="3000" dirty="0"/>
              <a:t>application </a:t>
            </a:r>
            <a:r>
              <a:rPr lang="en-US" sz="3000" dirty="0" smtClean="0"/>
              <a:t>(software) used </a:t>
            </a:r>
            <a:r>
              <a:rPr lang="en-US" sz="3000" dirty="0"/>
              <a:t>to access and view </a:t>
            </a:r>
            <a:r>
              <a:rPr lang="en-US" sz="3000" dirty="0" smtClean="0"/>
              <a:t>websites</a:t>
            </a:r>
          </a:p>
          <a:p>
            <a:pPr>
              <a:buFont typeface="Wingdings" charset="2"/>
              <a:buChar char="ü"/>
            </a:pPr>
            <a:r>
              <a:rPr lang="en-US" sz="3000" dirty="0" smtClean="0"/>
              <a:t>Client based (on your local computer)</a:t>
            </a:r>
          </a:p>
          <a:p>
            <a:pPr>
              <a:buFont typeface="Wingdings" charset="2"/>
              <a:buChar char="ü"/>
            </a:pPr>
            <a:r>
              <a:rPr lang="en-US" sz="3000" dirty="0" smtClean="0"/>
              <a:t>Examples: Microsoft </a:t>
            </a:r>
            <a:r>
              <a:rPr lang="en-US" sz="3000" dirty="0"/>
              <a:t>Internet Explorer, Google Chrome, Mozilla Firefox, and Apple </a:t>
            </a:r>
            <a:r>
              <a:rPr lang="en-US" sz="3000" dirty="0" smtClean="0"/>
              <a:t>Safari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2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Consortium W3C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/>
              <a:t>International community 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Develop standards, protocols, and guidelines</a:t>
            </a:r>
          </a:p>
          <a:p>
            <a:pPr marL="0" indent="0">
              <a:buNone/>
            </a:pPr>
            <a:r>
              <a:rPr lang="en-US" sz="2800" dirty="0" smtClean="0"/>
              <a:t>Help </a:t>
            </a:r>
            <a:r>
              <a:rPr lang="en-US" sz="2800" dirty="0"/>
              <a:t>to ensure </a:t>
            </a:r>
            <a:r>
              <a:rPr lang="en-US" sz="2800" dirty="0" smtClean="0"/>
              <a:t>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Web </a:t>
            </a:r>
            <a:r>
              <a:rPr lang="en-US" sz="2800" dirty="0"/>
              <a:t>browsers display Web pages </a:t>
            </a:r>
            <a:r>
              <a:rPr lang="en-US" sz="2800" dirty="0" smtClean="0"/>
              <a:t>consistently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across platforms </a:t>
            </a:r>
          </a:p>
          <a:p>
            <a:pPr marL="0" indent="0">
              <a:buNone/>
            </a:pPr>
            <a:r>
              <a:rPr lang="en-US" sz="2800" dirty="0" smtClean="0"/>
              <a:t>Provide: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standards </a:t>
            </a:r>
            <a:r>
              <a:rPr lang="en-US" sz="2800" dirty="0"/>
              <a:t>for applications, scripts and dynamic </a:t>
            </a:r>
            <a:r>
              <a:rPr lang="en-US" sz="2800" dirty="0" smtClean="0"/>
              <a:t>content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privacy </a:t>
            </a:r>
            <a:r>
              <a:rPr lang="en-US" sz="2800" dirty="0"/>
              <a:t>and security </a:t>
            </a:r>
            <a:r>
              <a:rPr lang="en-US" sz="2800" dirty="0" smtClean="0"/>
              <a:t>guidelines</a:t>
            </a:r>
            <a:endParaRPr lang="en-US" dirty="0"/>
          </a:p>
        </p:txBody>
      </p:sp>
      <p:pic>
        <p:nvPicPr>
          <p:cNvPr id="4" name="Picture 2" descr="http://upload.wikimedia.org/wikipedia/commons/thumb/e/ed/W3C%C2%AE_Icon.svg/2000px-W3C%C2%AE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145283" cy="14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4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HTML is the language used to create Web pages.</a:t>
            </a:r>
          </a:p>
          <a:p>
            <a:pPr lvl="1"/>
            <a:r>
              <a:rPr lang="en-US" sz="2500" b="1" dirty="0"/>
              <a:t>T</a:t>
            </a:r>
            <a:r>
              <a:rPr lang="en-US" sz="2500" b="1" dirty="0" smtClean="0"/>
              <a:t>ags</a:t>
            </a:r>
            <a:r>
              <a:rPr lang="en-US" sz="2500" dirty="0" smtClean="0"/>
              <a:t> create </a:t>
            </a:r>
            <a:r>
              <a:rPr lang="en-US" sz="2500" dirty="0"/>
              <a:t>structure (such as paragraphs and lists).</a:t>
            </a:r>
          </a:p>
          <a:p>
            <a:pPr lvl="1"/>
            <a:r>
              <a:rPr lang="en-US" sz="2500" dirty="0" smtClean="0"/>
              <a:t>Tags </a:t>
            </a:r>
            <a:r>
              <a:rPr lang="en-US" sz="2500" dirty="0"/>
              <a:t>tell the browser how to display the text contained in the document.</a:t>
            </a:r>
          </a:p>
          <a:p>
            <a:pPr lvl="1"/>
            <a:r>
              <a:rPr lang="en-US" sz="2500" dirty="0"/>
              <a:t>HTML tags must be surrounded by angle brackets ( &lt; &gt; ).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commons/thumb/6/61/HTML5_logo_and_wordmark.svg/2000px-HTML5_logo_and_wordmark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1786506" cy="17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9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Tags: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cs typeface="Arial" pitchFamily="34" charset="0"/>
              </a:rPr>
              <a:t>E</a:t>
            </a:r>
            <a:r>
              <a:rPr lang="en-US" sz="2800" b="1" dirty="0" smtClean="0">
                <a:cs typeface="Arial" pitchFamily="34" charset="0"/>
              </a:rPr>
              <a:t>lement: </a:t>
            </a:r>
            <a:r>
              <a:rPr lang="en-US" sz="2800" dirty="0" smtClean="0">
                <a:cs typeface="Arial" pitchFamily="34" charset="0"/>
              </a:rPr>
              <a:t>the </a:t>
            </a:r>
            <a:r>
              <a:rPr lang="en-US" sz="2800" dirty="0">
                <a:cs typeface="Arial" pitchFamily="34" charset="0"/>
              </a:rPr>
              <a:t>text inside the angle </a:t>
            </a:r>
            <a:r>
              <a:rPr lang="en-US" sz="2800" dirty="0" smtClean="0">
                <a:cs typeface="Arial" pitchFamily="34" charset="0"/>
              </a:rPr>
              <a:t>brackets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&lt;title&gt;</a:t>
            </a:r>
          </a:p>
          <a:p>
            <a:r>
              <a:rPr lang="en-US" sz="2800" dirty="0" smtClean="0">
                <a:cs typeface="Arial" pitchFamily="34" charset="0"/>
              </a:rPr>
              <a:t>Used to create structure (format)</a:t>
            </a:r>
          </a:p>
          <a:p>
            <a:r>
              <a:rPr lang="en-US" sz="2800" dirty="0" smtClean="0">
                <a:cs typeface="Arial" pitchFamily="34" charset="0"/>
              </a:rPr>
              <a:t>Tell the browser how to display the content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6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</a:t>
            </a:r>
            <a:r>
              <a:rPr lang="en-US" sz="2800" b="1" dirty="0" smtClean="0"/>
              <a:t>ontainer tag: </a:t>
            </a:r>
            <a:r>
              <a:rPr lang="en-US" sz="2800" dirty="0" smtClean="0"/>
              <a:t>includes a </a:t>
            </a:r>
            <a:r>
              <a:rPr lang="en-US" sz="2800" dirty="0"/>
              <a:t>set of opening and closing tags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&lt;</a:t>
            </a:r>
            <a:r>
              <a:rPr lang="en-US" sz="2800" dirty="0">
                <a:solidFill>
                  <a:srgbClr val="0070C0"/>
                </a:solidFill>
              </a:rPr>
              <a:t>title</a:t>
            </a:r>
            <a:r>
              <a:rPr lang="en-US" sz="2800" b="1" dirty="0">
                <a:solidFill>
                  <a:srgbClr val="0070C0"/>
                </a:solidFill>
              </a:rPr>
              <a:t>&gt; </a:t>
            </a:r>
            <a:r>
              <a:rPr lang="en-US" sz="2800" dirty="0">
                <a:solidFill>
                  <a:srgbClr val="0070C0"/>
                </a:solidFill>
              </a:rPr>
              <a:t>This is my page title </a:t>
            </a:r>
            <a:r>
              <a:rPr lang="en-US" sz="2800" b="1" dirty="0">
                <a:solidFill>
                  <a:srgbClr val="0070C0"/>
                </a:solidFill>
              </a:rPr>
              <a:t>&lt;/</a:t>
            </a:r>
            <a:r>
              <a:rPr lang="en-US" sz="2800" dirty="0">
                <a:solidFill>
                  <a:srgbClr val="0070C0"/>
                </a:solidFill>
              </a:rPr>
              <a:t>title</a:t>
            </a:r>
            <a:r>
              <a:rPr lang="en-US" sz="2800" b="1" dirty="0">
                <a:solidFill>
                  <a:srgbClr val="0070C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/>
              <a:t>closing container tag </a:t>
            </a:r>
            <a:r>
              <a:rPr lang="en-US" sz="2800" dirty="0"/>
              <a:t>contains a forward slash (/) that tells the browser the tag has ended</a:t>
            </a:r>
            <a:r>
              <a:rPr lang="en-US" sz="2800" dirty="0" smtClean="0"/>
              <a:t>.</a:t>
            </a:r>
            <a:endParaRPr 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3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cs typeface="Arial" pitchFamily="34" charset="0"/>
              </a:rPr>
              <a:t>Empty tag: </a:t>
            </a:r>
            <a:r>
              <a:rPr lang="en-US" sz="2800" dirty="0">
                <a:cs typeface="Arial" pitchFamily="34" charset="0"/>
              </a:rPr>
              <a:t>does not contain </a:t>
            </a:r>
            <a:r>
              <a:rPr lang="en-US" sz="2800" dirty="0" smtClean="0">
                <a:cs typeface="Arial" pitchFamily="34" charset="0"/>
              </a:rPr>
              <a:t>content</a:t>
            </a:r>
          </a:p>
          <a:p>
            <a:pPr marL="0" indent="0">
              <a:buNone/>
            </a:pPr>
            <a:r>
              <a:rPr lang="en-US" sz="2800" dirty="0">
                <a:cs typeface="Arial" pitchFamily="34" charset="0"/>
              </a:rPr>
              <a:t>D</a:t>
            </a:r>
            <a:r>
              <a:rPr lang="en-US" sz="2800" dirty="0" smtClean="0">
                <a:cs typeface="Arial" pitchFamily="34" charset="0"/>
              </a:rPr>
              <a:t>oes </a:t>
            </a:r>
            <a:r>
              <a:rPr lang="en-US" sz="2800" dirty="0">
                <a:cs typeface="Arial" pitchFamily="34" charset="0"/>
              </a:rPr>
              <a:t>not need a closing tag. </a:t>
            </a:r>
            <a:r>
              <a:rPr lang="en-US" sz="2800" dirty="0" smtClean="0">
                <a:cs typeface="Arial" pitchFamily="34" charset="0"/>
              </a:rPr>
              <a:t/>
            </a:r>
            <a:br>
              <a:rPr lang="en-US" sz="2800" dirty="0" smtClean="0">
                <a:cs typeface="Arial" pitchFamily="34" charset="0"/>
              </a:rPr>
            </a:br>
            <a:endParaRPr lang="en-US" sz="2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Arial" pitchFamily="34" charset="0"/>
              </a:rPr>
              <a:t>Example: &lt;</a:t>
            </a:r>
            <a:r>
              <a:rPr lang="en-US" sz="2800" dirty="0" err="1" smtClean="0">
                <a:cs typeface="Arial" pitchFamily="34" charset="0"/>
              </a:rPr>
              <a:t>br</a:t>
            </a:r>
            <a:r>
              <a:rPr lang="en-US" sz="2800" dirty="0" smtClean="0">
                <a:cs typeface="Arial" pitchFamily="34" charset="0"/>
              </a:rPr>
              <a:t>/&gt; add </a:t>
            </a:r>
            <a:r>
              <a:rPr lang="en-US" sz="2800" dirty="0">
                <a:cs typeface="Arial" pitchFamily="34" charset="0"/>
              </a:rPr>
              <a:t>a single line of space</a:t>
            </a:r>
            <a:r>
              <a:rPr lang="en-US" sz="2800" dirty="0" smtClean="0"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2500" dirty="0" smtClean="0">
                <a:cs typeface="Arial" pitchFamily="34" charset="0"/>
              </a:rPr>
              <a:t>You </a:t>
            </a:r>
            <a:r>
              <a:rPr lang="en-US" sz="2500" dirty="0">
                <a:cs typeface="Arial" pitchFamily="34" charset="0"/>
              </a:rPr>
              <a:t>can use one or more break tags to create lines of empty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NOT</a:t>
            </a:r>
            <a:r>
              <a:rPr lang="en-US" sz="2800" dirty="0" smtClean="0"/>
              <a:t> case sensitive</a:t>
            </a:r>
          </a:p>
          <a:p>
            <a:pPr marL="463550">
              <a:buFont typeface="Wingdings" charset="2"/>
              <a:buChar char="ü"/>
            </a:pPr>
            <a:r>
              <a:rPr lang="en-US" sz="2800" dirty="0"/>
              <a:t>l</a:t>
            </a:r>
            <a:r>
              <a:rPr lang="en-US" sz="2800" dirty="0" smtClean="0"/>
              <a:t>owercase </a:t>
            </a:r>
            <a:r>
              <a:rPr lang="en-US" sz="2800" dirty="0"/>
              <a:t>&lt;p&gt;...&lt;/p</a:t>
            </a:r>
            <a:r>
              <a:rPr lang="en-US" sz="2800" dirty="0" smtClean="0"/>
              <a:t>&gt; </a:t>
            </a:r>
          </a:p>
          <a:p>
            <a:pPr marL="463550">
              <a:buFont typeface="Wingdings" charset="2"/>
              <a:buChar char="ü"/>
            </a:pPr>
            <a:r>
              <a:rPr lang="en-US" sz="2800" dirty="0" smtClean="0"/>
              <a:t>uppercase </a:t>
            </a:r>
            <a:r>
              <a:rPr lang="en-US" sz="2800" dirty="0"/>
              <a:t>&lt;P&gt;...&lt;/P&gt; </a:t>
            </a:r>
            <a:endParaRPr lang="en-US" sz="2800" dirty="0" smtClean="0"/>
          </a:p>
          <a:p>
            <a:r>
              <a:rPr lang="en-US" sz="2800" dirty="0" smtClean="0"/>
              <a:t>Can</a:t>
            </a:r>
            <a:r>
              <a:rPr lang="fr-FR" sz="2800" dirty="0" smtClean="0"/>
              <a:t>’</a:t>
            </a:r>
            <a:r>
              <a:rPr lang="en-US" sz="2800" dirty="0" smtClean="0"/>
              <a:t>t mix </a:t>
            </a:r>
            <a:r>
              <a:rPr lang="en-US" sz="2800" dirty="0"/>
              <a:t>and match: &lt;P&gt; and &lt;/p</a:t>
            </a:r>
            <a:r>
              <a:rPr lang="en-US" sz="2800" dirty="0" smtClean="0"/>
              <a:t>&gt;</a:t>
            </a:r>
            <a:endParaRPr lang="en-US" sz="2800" dirty="0"/>
          </a:p>
          <a:p>
            <a:r>
              <a:rPr lang="en-US" sz="2800" dirty="0"/>
              <a:t>C</a:t>
            </a:r>
            <a:r>
              <a:rPr lang="en-US" sz="2800" dirty="0" smtClean="0"/>
              <a:t>onsidered </a:t>
            </a:r>
            <a:r>
              <a:rPr lang="en-US" sz="2800" dirty="0"/>
              <a:t>best practice to write all opening and closing tags in lowercase.</a:t>
            </a:r>
          </a:p>
          <a:p>
            <a:pPr lvl="1"/>
            <a:endParaRPr lang="en-US" sz="2500" dirty="0"/>
          </a:p>
          <a:p>
            <a:pPr marL="365760" lvl="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       &lt;title&gt; This is my page title &lt;</a:t>
            </a:r>
            <a:r>
              <a:rPr lang="en-US" sz="2800" dirty="0" smtClean="0">
                <a:solidFill>
                  <a:srgbClr val="0070C0"/>
                </a:solidFill>
              </a:rPr>
              <a:t>/title</a:t>
            </a:r>
            <a:r>
              <a:rPr lang="en-US" sz="2800" dirty="0">
                <a:solidFill>
                  <a:srgbClr val="0070C0"/>
                </a:solidFill>
              </a:rPr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</a:t>
            </a:r>
            <a:r>
              <a:rPr lang="en-US" sz="2800" dirty="0" smtClean="0"/>
              <a:t>irst </a:t>
            </a:r>
            <a:r>
              <a:rPr lang="en-US" sz="2800" dirty="0"/>
              <a:t>line of an HTML </a:t>
            </a:r>
            <a:r>
              <a:rPr lang="en-US" sz="2800" dirty="0" smtClean="0"/>
              <a:t>document: </a:t>
            </a:r>
            <a:br>
              <a:rPr lang="en-US" sz="2800" dirty="0" smtClean="0"/>
            </a:br>
            <a:r>
              <a:rPr lang="en-US" sz="2800" dirty="0" smtClean="0"/>
              <a:t>&lt;</a:t>
            </a:r>
            <a:r>
              <a:rPr lang="en-US" sz="2800" dirty="0"/>
              <a:t>!DOCTYPE&gt; declaration</a:t>
            </a:r>
          </a:p>
          <a:p>
            <a:pPr lvl="1">
              <a:buFont typeface="Wingdings" charset="2"/>
              <a:buChar char="ü"/>
            </a:pPr>
            <a:r>
              <a:rPr lang="en-US" sz="2800" b="1" dirty="0"/>
              <a:t>&lt;!DOCTYPE&gt; declaration </a:t>
            </a:r>
            <a:r>
              <a:rPr lang="en-US" sz="2800" dirty="0"/>
              <a:t>is not an HTML </a:t>
            </a:r>
            <a:r>
              <a:rPr lang="en-US" sz="2800" dirty="0" smtClean="0"/>
              <a:t>tag. </a:t>
            </a:r>
          </a:p>
          <a:p>
            <a:pPr lvl="1">
              <a:buFont typeface="Wingdings" charset="2"/>
              <a:buChar char="ü"/>
            </a:pPr>
            <a:r>
              <a:rPr lang="en-US" sz="2800" dirty="0" smtClean="0"/>
              <a:t>Instruction </a:t>
            </a:r>
            <a:r>
              <a:rPr lang="en-US" sz="2800" dirty="0"/>
              <a:t>to the web browser about what version of HTML the page is written </a:t>
            </a:r>
            <a:r>
              <a:rPr lang="en-US" sz="2800" dirty="0" smtClean="0"/>
              <a:t>in.</a:t>
            </a:r>
          </a:p>
          <a:p>
            <a:pPr lvl="1">
              <a:buFont typeface="Wingdings" charset="2"/>
              <a:buChar char="ü"/>
            </a:pPr>
            <a:r>
              <a:rPr lang="en-US" sz="2800" dirty="0" smtClean="0"/>
              <a:t>It </a:t>
            </a:r>
            <a:r>
              <a:rPr lang="en-US" sz="2800" dirty="0"/>
              <a:t>defines the document type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40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/ Close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HTML documents must </a:t>
            </a:r>
            <a:r>
              <a:rPr lang="en-US" sz="2800" dirty="0" smtClean="0"/>
              <a:t>start </a:t>
            </a:r>
            <a:r>
              <a:rPr lang="en-US" sz="2800" dirty="0"/>
              <a:t>and </a:t>
            </a:r>
            <a:r>
              <a:rPr lang="en-US" sz="2800" dirty="0" smtClean="0"/>
              <a:t>end: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&lt;</a:t>
            </a:r>
            <a:r>
              <a:rPr lang="en-US" sz="2800" dirty="0">
                <a:solidFill>
                  <a:srgbClr val="0070C0"/>
                </a:solidFill>
              </a:rPr>
              <a:t>html&gt; and &lt;/html&gt;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 smtClean="0"/>
              <a:t>Tells </a:t>
            </a:r>
            <a:r>
              <a:rPr lang="en-US" sz="2800" dirty="0"/>
              <a:t>the browser </a:t>
            </a:r>
            <a:r>
              <a:rPr lang="en-US" sz="2800" dirty="0" smtClean="0"/>
              <a:t>the </a:t>
            </a:r>
            <a:r>
              <a:rPr lang="en-US" sz="2800" dirty="0"/>
              <a:t>document is written using the HTML language and needs to be rendered (or displayed) using the HTML rules.</a:t>
            </a:r>
          </a:p>
          <a:p>
            <a:r>
              <a:rPr lang="en-US" sz="2800" dirty="0"/>
              <a:t>All other tags in the document are nested within the &lt;html&gt;tags.  </a:t>
            </a:r>
          </a:p>
        </p:txBody>
      </p:sp>
    </p:spTree>
    <p:extLst>
      <p:ext uri="{BB962C8B-B14F-4D97-AF65-F5344CB8AC3E}">
        <p14:creationId xmlns:p14="http://schemas.microsoft.com/office/powerpoint/2010/main" val="402233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Page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HTML documents are made up of two sections: </a:t>
            </a:r>
          </a:p>
          <a:p>
            <a:pPr marL="463550">
              <a:spcBef>
                <a:spcPts val="5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&lt;head&gt;   &lt;/head&gt;</a:t>
            </a:r>
          </a:p>
          <a:p>
            <a:pPr marL="463550">
              <a:spcBef>
                <a:spcPts val="5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&lt;body&gt;    &lt;/body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!DOCTYPE html&gt;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&lt;html&gt;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&lt;head&gt;</a:t>
            </a:r>
          </a:p>
          <a:p>
            <a:pPr marL="0" indent="0">
              <a:spcBef>
                <a:spcPts val="1000"/>
              </a:spcBef>
              <a:buNone/>
              <a:tabLst>
                <a:tab pos="460375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&lt;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/head&gt;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&lt;body&gt;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&lt;/body&gt;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&lt;/html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59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556313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&lt;head&gt;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needed by the browser and search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engines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document </a:t>
            </a:r>
            <a:r>
              <a:rPr lang="en-US" dirty="0">
                <a:latin typeface="Arial" pitchFamily="34" charset="0"/>
                <a:cs typeface="Arial" pitchFamily="34" charset="0"/>
              </a:rPr>
              <a:t>title,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page description, 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link to a file that helps display the page properly,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dirty="0">
                <a:latin typeface="Arial" pitchFamily="34" charset="0"/>
                <a:cs typeface="Arial" pitchFamily="34" charset="0"/>
              </a:rPr>
              <a:t>a file that creates the document's interactivity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60375" indent="0">
              <a:spcBef>
                <a:spcPts val="1000"/>
              </a:spcBef>
              <a:buNone/>
              <a:tabLst>
                <a:tab pos="909638" algn="l"/>
                <a:tab pos="13716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&lt;head&gt;</a:t>
            </a:r>
          </a:p>
          <a:p>
            <a:pPr marL="460375" indent="0">
              <a:spcBef>
                <a:spcPts val="1000"/>
              </a:spcBef>
              <a:buNone/>
              <a:tabLst>
                <a:tab pos="909638" algn="l"/>
                <a:tab pos="13716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&lt;title&gt;This is my web page title&lt;/title&gt;</a:t>
            </a:r>
          </a:p>
          <a:p>
            <a:pPr marL="909638" indent="-461963" defTabSz="909638">
              <a:spcBef>
                <a:spcPts val="1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&lt;meta name=“description” content=“This is a description of my web page”&gt;</a:t>
            </a:r>
          </a:p>
          <a:p>
            <a:pPr marL="460375" indent="0">
              <a:spcBef>
                <a:spcPts val="1000"/>
              </a:spcBef>
              <a:buNone/>
              <a:tabLst>
                <a:tab pos="909638" algn="l"/>
                <a:tab pos="13716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&lt;link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stylesheet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type=“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txt.css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ref=“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style.css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”&gt;</a:t>
            </a:r>
          </a:p>
          <a:p>
            <a:pPr marL="460375" indent="0">
              <a:spcBef>
                <a:spcPts val="1000"/>
              </a:spcBef>
              <a:buNone/>
              <a:tabLst>
                <a:tab pos="909638" algn="l"/>
                <a:tab pos="13716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4121812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Meta Data</a:t>
            </a:r>
            <a:endParaRPr lang="en-US" sz="49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3810000"/>
          </a:xfrm>
        </p:spPr>
        <p:txBody>
          <a:bodyPr>
            <a:normAutofit/>
          </a:bodyPr>
          <a:lstStyle/>
          <a:p>
            <a:pPr marL="458788" indent="-449263"/>
            <a:r>
              <a:rPr lang="en-US" sz="3200" dirty="0"/>
              <a:t>Metadata describes other data. It provides information about a certain item's content</a:t>
            </a:r>
            <a:r>
              <a:rPr lang="en-US" sz="3200" dirty="0" smtClean="0"/>
              <a:t>.</a:t>
            </a:r>
            <a:r>
              <a:rPr lang="en-US" sz="2800" dirty="0"/>
              <a:t> </a:t>
            </a:r>
            <a:endParaRPr lang="en-US" sz="2800" dirty="0" smtClean="0"/>
          </a:p>
          <a:p>
            <a:pPr marL="458788" indent="-449263"/>
            <a:r>
              <a:rPr lang="en-US" sz="2800" dirty="0"/>
              <a:t>Metadata is inserted in the &lt;head&gt; section of the HTML </a:t>
            </a:r>
            <a:r>
              <a:rPr lang="en-US" sz="2800" dirty="0" smtClean="0"/>
              <a:t>document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2648" y="1676400"/>
            <a:ext cx="8531352" cy="548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9463" y="347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Meta Data: </a:t>
            </a:r>
            <a:r>
              <a:rPr lang="en-US" sz="4800" b="1" i="1" dirty="0" smtClean="0"/>
              <a:t>description</a:t>
            </a:r>
            <a:endParaRPr lang="en-US" sz="49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Use </a:t>
            </a:r>
            <a:r>
              <a:rPr lang="en-US" sz="2200" dirty="0"/>
              <a:t>a unique </a:t>
            </a:r>
            <a:r>
              <a:rPr lang="en-US" sz="2200" b="1" dirty="0"/>
              <a:t>meta description </a:t>
            </a:r>
            <a:r>
              <a:rPr lang="en-US" sz="2200" dirty="0"/>
              <a:t>on each page to make it relate to that page’s content.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meta description is often what Google displays in its search result description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/>
          </a:p>
          <a:p>
            <a:pPr lvl="1">
              <a:buFont typeface="Wingdings" charset="2"/>
              <a:buChar char="v"/>
            </a:pPr>
            <a:r>
              <a:rPr lang="en-US" sz="2200" dirty="0">
                <a:solidFill>
                  <a:srgbClr val="0070C0"/>
                </a:solidFill>
              </a:rPr>
              <a:t>&lt;meta name="description" content="Savvy Book Finder specializes in finding rare books, literary classics, historic and antique books. If we don’t have what you are looking for, we will find it!”&gt;</a:t>
            </a:r>
          </a:p>
          <a:p>
            <a:pPr marL="365760" lvl="1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sz="32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2648" y="1676400"/>
            <a:ext cx="8531352" cy="548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9463" y="347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Meta Data: </a:t>
            </a:r>
            <a:r>
              <a:rPr lang="en-US" sz="4800" b="1" i="1" dirty="0" smtClean="0"/>
              <a:t>keywords</a:t>
            </a:r>
            <a:endParaRPr lang="en-US" sz="49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Meta </a:t>
            </a:r>
            <a:r>
              <a:rPr lang="en-US" sz="2200" b="1" dirty="0"/>
              <a:t>keywords </a:t>
            </a:r>
            <a:r>
              <a:rPr lang="en-US" sz="2200" dirty="0"/>
              <a:t>are a way to communicate with the search engines that index pages for online Web indexes. </a:t>
            </a:r>
            <a:endParaRPr lang="en-US" sz="2200" dirty="0" smtClean="0"/>
          </a:p>
          <a:p>
            <a:endParaRPr lang="en-US" sz="2200" dirty="0"/>
          </a:p>
          <a:p>
            <a:pPr lvl="1">
              <a:buFont typeface="Wingdings" charset="2"/>
              <a:buChar char="v"/>
            </a:pPr>
            <a:r>
              <a:rPr lang="en-US" sz="2200" dirty="0">
                <a:solidFill>
                  <a:srgbClr val="0070C0"/>
                </a:solidFill>
              </a:rPr>
              <a:t>&lt;meta http-</a:t>
            </a:r>
            <a:r>
              <a:rPr lang="en-US" sz="2200" dirty="0" err="1">
                <a:solidFill>
                  <a:srgbClr val="0070C0"/>
                </a:solidFill>
              </a:rPr>
              <a:t>equiv</a:t>
            </a:r>
            <a:r>
              <a:rPr lang="en-US" sz="2200" dirty="0">
                <a:solidFill>
                  <a:srgbClr val="0070C0"/>
                </a:solidFill>
              </a:rPr>
              <a:t>="keywords" content="used Books, fiction, textbooks, non-fiction, literary classics, historic books, antique books</a:t>
            </a:r>
            <a:r>
              <a:rPr lang="en-US" sz="2200" dirty="0" smtClean="0">
                <a:solidFill>
                  <a:srgbClr val="0070C0"/>
                </a:solidFill>
              </a:rPr>
              <a:t>"&gt;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32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2648" y="1676400"/>
            <a:ext cx="8531352" cy="548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9463" y="347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55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ody tags: contain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>
                <a:latin typeface="Arial" pitchFamily="34" charset="0"/>
                <a:cs typeface="Arial" pitchFamily="34" charset="0"/>
              </a:rPr>
              <a:t>other HTML document content, such as text, images and videos.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content within the body tags is displayed in the browser window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&lt;body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</a:p>
          <a:p>
            <a:pPr marL="909638" indent="-460375">
              <a:buNone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p&gt;The content within the opening and closing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tags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will be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displayed in the browser window.&lt;/p&gt;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&lt;/body&gt;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3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 - 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Save 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either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htm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.html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Example:  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myFirstPage.html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html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file type tells the computer that the file is an HTML document and should be opened in a browser.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</a:t>
            </a:r>
            <a:r>
              <a:rPr lang="mr-IN" dirty="0" smtClean="0"/>
              <a:t>–</a:t>
            </a:r>
            <a:r>
              <a:rPr lang="en-US" dirty="0" smtClean="0"/>
              <a:t> 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606987" cy="4144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err="1" smtClean="0"/>
              <a:t>index.html</a:t>
            </a:r>
            <a:endParaRPr lang="en-US" sz="2400" dirty="0" smtClean="0"/>
          </a:p>
          <a:p>
            <a:pPr marL="917575" indent="-458788">
              <a:buFont typeface="Wingdings" charset="2"/>
              <a:buChar char="ü"/>
            </a:pPr>
            <a:r>
              <a:rPr lang="en-US" sz="2400" dirty="0"/>
              <a:t>H</a:t>
            </a:r>
            <a:r>
              <a:rPr lang="en-US" sz="2400" dirty="0" smtClean="0"/>
              <a:t>ome or base page</a:t>
            </a:r>
          </a:p>
          <a:p>
            <a:pPr marL="917575" indent="-458788">
              <a:buFont typeface="Wingdings" charset="2"/>
              <a:buChar char="ü"/>
            </a:pPr>
            <a:r>
              <a:rPr lang="en-US" sz="2400" dirty="0" smtClean="0"/>
              <a:t>Default page for web server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741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</a:t>
            </a:r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742632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Arial" pitchFamily="34" charset="0"/>
              </a:rPr>
              <a:t>Block-level Element = </a:t>
            </a:r>
            <a:r>
              <a:rPr lang="en-US" sz="2400" dirty="0"/>
              <a:t> occupies the entire space of its </a:t>
            </a:r>
            <a:r>
              <a:rPr lang="en-US" sz="2400" dirty="0" smtClean="0"/>
              <a:t>parent </a:t>
            </a:r>
            <a:r>
              <a:rPr lang="en-US" sz="2400" dirty="0"/>
              <a:t>element (container), thereby creating a "</a:t>
            </a:r>
            <a:r>
              <a:rPr lang="en-US" sz="2400" dirty="0" smtClean="0"/>
              <a:t>block”.</a:t>
            </a:r>
            <a:endParaRPr lang="en-US" sz="2400" dirty="0"/>
          </a:p>
          <a:p>
            <a:pPr marL="460375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en-US" sz="2400" dirty="0">
                <a:solidFill>
                  <a:srgbClr val="0070C0"/>
                </a:solidFill>
              </a:rPr>
              <a:t>p&gt;This paragraph is a block-level element; its </a:t>
            </a:r>
            <a:r>
              <a:rPr lang="en-US" sz="2400" dirty="0" smtClean="0">
                <a:solidFill>
                  <a:srgbClr val="0070C0"/>
                </a:solidFill>
              </a:rPr>
              <a:t>background </a:t>
            </a:r>
            <a:r>
              <a:rPr lang="en-US" sz="2400" dirty="0">
                <a:solidFill>
                  <a:srgbClr val="0070C0"/>
                </a:solidFill>
              </a:rPr>
              <a:t>has been colored to display the paragraph's </a:t>
            </a:r>
            <a:r>
              <a:rPr lang="en-US" sz="2400" dirty="0" smtClean="0">
                <a:solidFill>
                  <a:srgbClr val="0070C0"/>
                </a:solidFill>
              </a:rPr>
              <a:t>parent </a:t>
            </a:r>
            <a:r>
              <a:rPr lang="en-US" sz="2400" dirty="0">
                <a:solidFill>
                  <a:srgbClr val="0070C0"/>
                </a:solidFill>
              </a:rPr>
              <a:t>element.&lt;/p</a:t>
            </a:r>
            <a:r>
              <a:rPr lang="en-US" sz="2400" dirty="0" smtClean="0">
                <a:solidFill>
                  <a:srgbClr val="0070C0"/>
                </a:solidFill>
              </a:rPr>
              <a:t>&gt;</a:t>
            </a:r>
          </a:p>
          <a:p>
            <a:pPr marL="460375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46345" r="65862" b="36000"/>
          <a:stretch/>
        </p:blipFill>
        <p:spPr bwMode="auto">
          <a:xfrm>
            <a:off x="1752600" y="3886200"/>
            <a:ext cx="602218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03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3.3.1: Define "HTML (Hypertext Markup Language)" and related terms, including tag vs. element, container vs. empty tag, block-level vs. inline element, attribute, value, and semantic tag. </a:t>
            </a:r>
            <a:endParaRPr lang="en-US" dirty="0"/>
          </a:p>
          <a:p>
            <a:r>
              <a:rPr lang="en-US" b="1" dirty="0"/>
              <a:t>3.3.2: Identify HTML elements required to create Web page structure. </a:t>
            </a:r>
            <a:endParaRPr lang="en-US" dirty="0"/>
          </a:p>
          <a:p>
            <a:r>
              <a:rPr lang="en-US" b="1" dirty="0"/>
              <a:t>3.3.3: Create Web pages using basic HTML tags (e.g., headings, lists, character styles, text alignment, tables, comments).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2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8264526" cy="5029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Often called “paragraph-level”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Only appear between </a:t>
            </a:r>
            <a:r>
              <a:rPr lang="en-US" sz="2400" dirty="0"/>
              <a:t>&lt;body</a:t>
            </a:r>
            <a:r>
              <a:rPr lang="en-US" sz="2400" dirty="0" smtClean="0"/>
              <a:t>&gt;  &lt;/body&gt; tags.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Browsers usually add blank space, called a "</a:t>
            </a:r>
            <a:r>
              <a:rPr lang="en-US" sz="2400" dirty="0" smtClean="0"/>
              <a:t>new line</a:t>
            </a:r>
            <a:r>
              <a:rPr lang="en-US" sz="2400" dirty="0"/>
              <a:t>", before a block-level element </a:t>
            </a:r>
            <a:r>
              <a:rPr lang="en-US" sz="2400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Borders: default = 0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Examples:</a:t>
            </a:r>
            <a:br>
              <a:rPr lang="en-US" sz="2400" dirty="0" smtClean="0"/>
            </a:br>
            <a:r>
              <a:rPr lang="en-US" sz="2400" dirty="0" smtClean="0"/>
              <a:t>&lt;</a:t>
            </a:r>
            <a:r>
              <a:rPr lang="en-US" sz="2400" dirty="0"/>
              <a:t>p&gt;, &lt;div&gt;, &lt;form&gt;, &lt;header&gt;, &lt;</a:t>
            </a:r>
            <a:r>
              <a:rPr lang="en-US" sz="2400" dirty="0" err="1"/>
              <a:t>nav</a:t>
            </a:r>
            <a:r>
              <a:rPr lang="en-US" sz="2400" dirty="0"/>
              <a:t>&gt;, &lt;</a:t>
            </a:r>
            <a:r>
              <a:rPr lang="en-US" sz="2400" dirty="0" err="1"/>
              <a:t>ul</a:t>
            </a:r>
            <a:r>
              <a:rPr lang="en-US" sz="2400" dirty="0"/>
              <a:t>&gt;, &lt;li&gt;, and &lt;h1</a:t>
            </a:r>
            <a:r>
              <a:rPr lang="en-US" sz="2400" dirty="0" smtClean="0"/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0609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Arial" pitchFamily="34" charset="0"/>
              </a:rPr>
              <a:t>Inline Element = </a:t>
            </a:r>
            <a:r>
              <a:rPr lang="en-US" sz="2700" dirty="0"/>
              <a:t> </a:t>
            </a:r>
            <a:r>
              <a:rPr lang="en-US" sz="2800" dirty="0" smtClean="0"/>
              <a:t>contain </a:t>
            </a:r>
            <a:r>
              <a:rPr lang="en-US" sz="2800" dirty="0"/>
              <a:t>only data and other inline elements</a:t>
            </a:r>
            <a:r>
              <a:rPr lang="en-US" sz="2800" dirty="0" smtClean="0"/>
              <a:t>.</a:t>
            </a:r>
            <a:endParaRPr lang="en-US" sz="2700" dirty="0"/>
          </a:p>
          <a:p>
            <a:pPr marL="460375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&lt;p&gt;This </a:t>
            </a:r>
            <a:r>
              <a:rPr lang="en-US" sz="2400" dirty="0">
                <a:solidFill>
                  <a:srgbClr val="0070C0"/>
                </a:solidFill>
              </a:rPr>
              <a:t>&lt;span&gt;span&lt;/span&gt; is an inline element; its </a:t>
            </a:r>
            <a:r>
              <a:rPr lang="en-US" sz="2400" dirty="0" smtClean="0">
                <a:solidFill>
                  <a:srgbClr val="0070C0"/>
                </a:solidFill>
              </a:rPr>
              <a:t>background </a:t>
            </a:r>
            <a:r>
              <a:rPr lang="en-US" sz="2400" dirty="0">
                <a:solidFill>
                  <a:srgbClr val="0070C0"/>
                </a:solidFill>
              </a:rPr>
              <a:t>has been colored to display both the </a:t>
            </a:r>
            <a:r>
              <a:rPr lang="en-US" sz="2400" dirty="0" smtClean="0">
                <a:solidFill>
                  <a:srgbClr val="0070C0"/>
                </a:solidFill>
              </a:rPr>
              <a:t>beginning </a:t>
            </a:r>
            <a:r>
              <a:rPr lang="en-US" sz="2400" dirty="0">
                <a:solidFill>
                  <a:srgbClr val="0070C0"/>
                </a:solidFill>
              </a:rPr>
              <a:t>and end of the inline </a:t>
            </a:r>
            <a:r>
              <a:rPr lang="en-US" sz="2400" dirty="0" smtClean="0">
                <a:solidFill>
                  <a:srgbClr val="0070C0"/>
                </a:solidFill>
              </a:rPr>
              <a:t>element’s influence &lt;/p&gt;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632" b="22575"/>
          <a:stretch/>
        </p:blipFill>
        <p:spPr bwMode="auto">
          <a:xfrm>
            <a:off x="2514600" y="4191000"/>
            <a:ext cx="4040516" cy="20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6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724400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Often called “text level”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Do not add the blank line of space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No “borders”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3175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Examples: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0000"/>
                </a:solidFill>
              </a:rPr>
              <a:t>a&gt;, &lt;span&gt;, &lt;b&gt;, &lt;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&gt;, &lt;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&gt;, &lt;cite&gt;, &lt;mark&gt;, and &lt;code&gt;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52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Tag &lt;p&gt;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Often called most important tag</a:t>
            </a:r>
          </a:p>
          <a:p>
            <a:pPr marL="457200" indent="-457200"/>
            <a:r>
              <a:rPr lang="en-US" sz="2400" dirty="0" smtClean="0"/>
              <a:t>Creates a new paragraph</a:t>
            </a:r>
          </a:p>
          <a:p>
            <a:pPr marL="457200" indent="-457200"/>
            <a:r>
              <a:rPr lang="en-US" sz="2400" dirty="0" smtClean="0"/>
              <a:t>Block-level</a:t>
            </a:r>
          </a:p>
          <a:p>
            <a:pPr marL="457200" indent="-457200"/>
            <a:r>
              <a:rPr lang="en-US" sz="2400" dirty="0" smtClean="0"/>
              <a:t>Creates a space between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5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Tag &lt;p&gt;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&lt;</a:t>
            </a:r>
            <a:r>
              <a:rPr lang="en-US" b="1" dirty="0"/>
              <a:t>p&gt; tag </a:t>
            </a:r>
            <a:r>
              <a:rPr lang="en-US" dirty="0"/>
              <a:t>defines a paragraph.</a:t>
            </a:r>
          </a:p>
          <a:p>
            <a:r>
              <a:rPr lang="en-US" dirty="0"/>
              <a:t>Browsers automatically add some space (margin) before and after each &lt;p&gt; element.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         &lt;p&gt;This is some text in a paragraph.&lt;/p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7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7800"/>
            <a:ext cx="7556313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cs typeface="Arial" pitchFamily="34" charset="0"/>
              </a:rPr>
              <a:t>Define hierarchy </a:t>
            </a:r>
            <a:r>
              <a:rPr lang="en-US" sz="2400" dirty="0">
                <a:cs typeface="Arial" pitchFamily="34" charset="0"/>
              </a:rPr>
              <a:t>and structure of a Web page.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cs typeface="Arial" pitchFamily="34" charset="0"/>
              </a:rPr>
              <a:t>6 levels</a:t>
            </a:r>
            <a:endParaRPr lang="en-US" sz="2400" dirty="0">
              <a:cs typeface="Arial" pitchFamily="34" charset="0"/>
            </a:endParaRPr>
          </a:p>
          <a:p>
            <a:pPr marL="685800" lvl="1" indent="-457200">
              <a:buFont typeface="+mj-lt"/>
              <a:buAutoNum type="arabicParenR"/>
            </a:pPr>
            <a:r>
              <a:rPr lang="en-US" sz="2200" b="1" dirty="0" smtClean="0">
                <a:cs typeface="Arial" pitchFamily="34" charset="0"/>
              </a:rPr>
              <a:t>&lt;</a:t>
            </a:r>
            <a:r>
              <a:rPr lang="en-US" sz="2200" b="1" dirty="0">
                <a:cs typeface="Arial" pitchFamily="34" charset="0"/>
              </a:rPr>
              <a:t>h1&gt; element </a:t>
            </a:r>
            <a:r>
              <a:rPr lang="en-US" sz="2200" dirty="0">
                <a:cs typeface="Arial" pitchFamily="34" charset="0"/>
              </a:rPr>
              <a:t>is the highest level and uses the largest font size. </a:t>
            </a:r>
          </a:p>
          <a:p>
            <a:pPr marL="685800" lvl="1" indent="-457200">
              <a:buFont typeface="+mj-lt"/>
              <a:buAutoNum type="arabicParenR"/>
            </a:pPr>
            <a:r>
              <a:rPr lang="en-US" sz="2200" b="1" dirty="0" smtClean="0">
                <a:cs typeface="Arial" pitchFamily="34" charset="0"/>
              </a:rPr>
              <a:t>&lt;</a:t>
            </a:r>
            <a:r>
              <a:rPr lang="en-US" sz="2200" b="1" dirty="0">
                <a:cs typeface="Arial" pitchFamily="34" charset="0"/>
              </a:rPr>
              <a:t>h6&gt; element </a:t>
            </a:r>
            <a:r>
              <a:rPr lang="en-US" sz="2200" dirty="0">
                <a:cs typeface="Arial" pitchFamily="34" charset="0"/>
              </a:rPr>
              <a:t>is the lowest level and uses the smallest font size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cs typeface="Arial" pitchFamily="34" charset="0"/>
              </a:rPr>
              <a:t>Container tags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cs typeface="Arial" pitchFamily="34" charset="0"/>
              </a:rPr>
              <a:t>Heading </a:t>
            </a:r>
            <a:r>
              <a:rPr lang="en-US" sz="2400" dirty="0">
                <a:cs typeface="Arial" pitchFamily="34" charset="0"/>
              </a:rPr>
              <a:t>tags automatically </a:t>
            </a:r>
            <a:r>
              <a:rPr lang="en-US" sz="2400" dirty="0" smtClean="0">
                <a:cs typeface="Arial" pitchFamily="34" charset="0"/>
              </a:rPr>
              <a:t>make </a:t>
            </a:r>
            <a:r>
              <a:rPr lang="en-US" sz="2400" dirty="0">
                <a:cs typeface="Arial" pitchFamily="34" charset="0"/>
              </a:rPr>
              <a:t>the text contained </a:t>
            </a:r>
            <a:r>
              <a:rPr lang="en-US" sz="2400" dirty="0" smtClean="0">
                <a:cs typeface="Arial" pitchFamily="34" charset="0"/>
              </a:rPr>
              <a:t>within it </a:t>
            </a:r>
            <a:r>
              <a:rPr lang="en-US" sz="2400" dirty="0">
                <a:cs typeface="Arial" pitchFamily="34" charset="0"/>
              </a:rPr>
              <a:t>bold. 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cs typeface="Arial" pitchFamily="34" charset="0"/>
              </a:rPr>
              <a:t>Headings automatically </a:t>
            </a:r>
            <a:r>
              <a:rPr lang="en-US" sz="2400" dirty="0" smtClean="0">
                <a:cs typeface="Arial" pitchFamily="34" charset="0"/>
              </a:rPr>
              <a:t>add a </a:t>
            </a:r>
            <a:r>
              <a:rPr lang="en-US" sz="2400" dirty="0">
                <a:cs typeface="Arial" pitchFamily="34" charset="0"/>
              </a:rPr>
              <a:t>line between the </a:t>
            </a:r>
            <a:r>
              <a:rPr lang="en-US" sz="2400" dirty="0" smtClean="0">
                <a:cs typeface="Arial" pitchFamily="34" charset="0"/>
              </a:rPr>
              <a:t>heading content </a:t>
            </a:r>
            <a:r>
              <a:rPr lang="en-US" sz="2400" dirty="0">
                <a:cs typeface="Arial" pitchFamily="34" charset="0"/>
              </a:rPr>
              <a:t>and any text </a:t>
            </a:r>
            <a:r>
              <a:rPr lang="en-US" sz="2400" dirty="0" smtClean="0">
                <a:cs typeface="Arial" pitchFamily="34" charset="0"/>
              </a:rPr>
              <a:t>before or </a:t>
            </a:r>
            <a:r>
              <a:rPr lang="en-US" sz="2400" dirty="0">
                <a:cs typeface="Arial" pitchFamily="34" charset="0"/>
              </a:rPr>
              <a:t>after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59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 Tags</a:t>
            </a:r>
            <a:endParaRPr lang="en-US" dirty="0"/>
          </a:p>
        </p:txBody>
      </p:sp>
      <p:pic>
        <p:nvPicPr>
          <p:cNvPr id="3" name="Picture 2" descr="http://wooblog.s3.amazonaws.com/wp-content/uploads/2013/04/Diagrammatic-Representation-of-Heading-Tag-Hierarch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r="3366" b="3936"/>
          <a:stretch/>
        </p:blipFill>
        <p:spPr bwMode="auto">
          <a:xfrm>
            <a:off x="1219200" y="1905000"/>
            <a:ext cx="627817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 Tags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6934200" cy="28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9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Tags - Ordered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56313" cy="3048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b="1" dirty="0">
                <a:cs typeface="Arial" pitchFamily="34" charset="0"/>
              </a:rPr>
              <a:t>Ordered </a:t>
            </a:r>
            <a:r>
              <a:rPr lang="en-US" sz="2400" b="1" dirty="0" smtClean="0">
                <a:cs typeface="Arial" pitchFamily="34" charset="0"/>
              </a:rPr>
              <a:t>list: </a:t>
            </a:r>
            <a:r>
              <a:rPr lang="en-US" sz="2400" dirty="0" smtClean="0">
                <a:cs typeface="Arial" pitchFamily="34" charset="0"/>
              </a:rPr>
              <a:t>display information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Letters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Numbers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Other values</a:t>
            </a:r>
          </a:p>
          <a:p>
            <a:pPr marL="3175" lvl="1" indent="0">
              <a:buNone/>
            </a:pPr>
            <a:r>
              <a:rPr lang="en-US" sz="2200" dirty="0" smtClean="0"/>
              <a:t>An </a:t>
            </a:r>
            <a:r>
              <a:rPr lang="en-US" sz="2200" dirty="0"/>
              <a:t>ordered list starts with the </a:t>
            </a:r>
            <a:r>
              <a:rPr lang="en-US" sz="2200" b="1" dirty="0"/>
              <a:t>&lt;</a:t>
            </a:r>
            <a:r>
              <a:rPr lang="en-US" sz="2200" b="1" dirty="0" err="1"/>
              <a:t>ol</a:t>
            </a:r>
            <a:r>
              <a:rPr lang="en-US" sz="2200" b="1" dirty="0"/>
              <a:t>&gt;</a:t>
            </a:r>
            <a:r>
              <a:rPr lang="en-US" sz="2200" dirty="0"/>
              <a:t> tag. </a:t>
            </a:r>
          </a:p>
          <a:p>
            <a:pPr marL="3175" lvl="1" indent="0">
              <a:buNone/>
            </a:pPr>
            <a:r>
              <a:rPr lang="en-US" sz="2200" dirty="0"/>
              <a:t>Each list item starts with the </a:t>
            </a:r>
            <a:r>
              <a:rPr lang="en-US" sz="2200" b="1" dirty="0"/>
              <a:t>&lt;li&gt;</a:t>
            </a:r>
            <a:r>
              <a:rPr lang="en-US" sz="2200" dirty="0"/>
              <a:t> tag. The list items will be marked with numbers.</a:t>
            </a:r>
            <a:r>
              <a:rPr lang="en-US" sz="22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98542"/>
              </p:ext>
            </p:extLst>
          </p:nvPr>
        </p:nvGraphicFramePr>
        <p:xfrm>
          <a:off x="1219200" y="43434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Ordered List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 type=1”&gt;  &lt;/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1,2,3,4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 type=“A”&gt; &lt;/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A,B,C,D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 type=“a”&gt;  &lt;/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a,b,c,d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 type=“I”&gt;  &lt;/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I,II,III,IV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 type=“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”&gt;  &lt;/</a:t>
                      </a:r>
                      <a:r>
                        <a:rPr lang="en-US" dirty="0" err="1" smtClean="0"/>
                        <a:t>ol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i,ii,iiii,iv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884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&lt;</a:t>
            </a:r>
            <a:r>
              <a:rPr lang="en-US" sz="2800" dirty="0" err="1"/>
              <a:t>ol</a:t>
            </a:r>
            <a:r>
              <a:rPr lang="en-US" sz="2800" dirty="0"/>
              <a:t> type="I"&gt; 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800" dirty="0" smtClean="0"/>
              <a:t>	&lt;</a:t>
            </a:r>
            <a:r>
              <a:rPr lang="en-US" sz="2800" dirty="0"/>
              <a:t>li&gt;Cocoa&lt;/li&gt; 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800" dirty="0" smtClean="0"/>
              <a:t>	&lt;</a:t>
            </a:r>
            <a:r>
              <a:rPr lang="en-US" sz="2800" dirty="0"/>
              <a:t>li&gt;Juice&lt;/li&gt; 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800" dirty="0" smtClean="0"/>
              <a:t>	&lt;</a:t>
            </a:r>
            <a:r>
              <a:rPr lang="en-US" sz="2800" dirty="0"/>
              <a:t>li&gt;Milk&lt;/li&gt; </a:t>
            </a:r>
          </a:p>
          <a:p>
            <a:pPr marL="0" indent="0">
              <a:buNone/>
            </a:pPr>
            <a:r>
              <a:rPr lang="en-US" sz="2800" dirty="0"/>
              <a:t>&lt;/</a:t>
            </a:r>
            <a:r>
              <a:rPr lang="en-US" sz="2800" dirty="0" err="1"/>
              <a:t>ol</a:t>
            </a:r>
            <a:r>
              <a:rPr lang="en-US" sz="2800" dirty="0"/>
              <a:t>&gt;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62200"/>
            <a:ext cx="3657600" cy="236220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Cocoa </a:t>
            </a:r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Juice </a:t>
            </a:r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Milk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292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Internet &amp; WWW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638800"/>
            <a:ext cx="6359526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How the web works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t="25380" r="17471" b="13931"/>
          <a:stretch/>
        </p:blipFill>
        <p:spPr bwMode="auto">
          <a:xfrm>
            <a:off x="1295400" y="1371600"/>
            <a:ext cx="6096000" cy="398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07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4191000"/>
            <a:ext cx="2667000" cy="19659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460375" algn="l"/>
              </a:tabLst>
            </a:pPr>
            <a:r>
              <a:rPr lang="en-US" sz="2200" dirty="0" smtClean="0">
                <a:cs typeface="Arial" pitchFamily="34" charset="0"/>
              </a:rPr>
              <a:t>&lt;</a:t>
            </a:r>
            <a:r>
              <a:rPr lang="en-US" sz="2200" dirty="0" err="1" smtClean="0">
                <a:cs typeface="Arial" pitchFamily="34" charset="0"/>
              </a:rPr>
              <a:t>ul</a:t>
            </a:r>
            <a:r>
              <a:rPr lang="en-US" sz="2200" dirty="0" smtClean="0">
                <a:cs typeface="Arial" pitchFamily="34" charset="0"/>
              </a:rPr>
              <a:t>&gt;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200" dirty="0">
                <a:cs typeface="Arial" pitchFamily="34" charset="0"/>
              </a:rPr>
              <a:t>	</a:t>
            </a:r>
            <a:r>
              <a:rPr lang="en-US" sz="2200" dirty="0" smtClean="0">
                <a:cs typeface="Arial" pitchFamily="34" charset="0"/>
              </a:rPr>
              <a:t>&lt;li&gt;Cocoa&lt;/li&gt;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200" dirty="0">
                <a:cs typeface="Arial" pitchFamily="34" charset="0"/>
              </a:rPr>
              <a:t>	</a:t>
            </a:r>
            <a:r>
              <a:rPr lang="en-US" sz="2200" dirty="0" smtClean="0">
                <a:cs typeface="Arial" pitchFamily="34" charset="0"/>
              </a:rPr>
              <a:t>&lt;li&gt;Juice&lt;/li&gt;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200" dirty="0">
                <a:cs typeface="Arial" pitchFamily="34" charset="0"/>
              </a:rPr>
              <a:t>	</a:t>
            </a:r>
            <a:r>
              <a:rPr lang="en-US" sz="2200" dirty="0" smtClean="0">
                <a:cs typeface="Arial" pitchFamily="34" charset="0"/>
              </a:rPr>
              <a:t>&lt;li&gt;Mike&lt;/li&gt;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200" dirty="0" smtClean="0">
                <a:cs typeface="Arial" pitchFamily="34" charset="0"/>
              </a:rPr>
              <a:t>&lt;/</a:t>
            </a:r>
            <a:r>
              <a:rPr lang="en-US" sz="2200" dirty="0" err="1" smtClean="0">
                <a:cs typeface="Arial" pitchFamily="34" charset="0"/>
              </a:rPr>
              <a:t>ul</a:t>
            </a:r>
            <a:r>
              <a:rPr lang="en-US" sz="2200" dirty="0" smtClean="0">
                <a:cs typeface="Arial" pitchFamily="34" charset="0"/>
              </a:rPr>
              <a:t>&gt;</a:t>
            </a:r>
            <a:endParaRPr lang="en-US" sz="2200" dirty="0"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7578682" cy="19002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itchFamily="34" charset="0"/>
              </a:rPr>
              <a:t>Unordered list: </a:t>
            </a:r>
            <a:r>
              <a:rPr lang="en-US" sz="2400" dirty="0">
                <a:cs typeface="Arial" pitchFamily="34" charset="0"/>
              </a:rPr>
              <a:t>has bullets instead of numbers. </a:t>
            </a:r>
          </a:p>
          <a:p>
            <a:pPr lvl="1">
              <a:buFont typeface="Wingdings" charset="2"/>
              <a:buChar char="ü"/>
            </a:pPr>
            <a:r>
              <a:rPr lang="en-US" sz="2200" dirty="0"/>
              <a:t>Starts with the </a:t>
            </a:r>
            <a:r>
              <a:rPr lang="en-US" sz="2200" b="1" dirty="0"/>
              <a:t>&lt;</a:t>
            </a:r>
            <a:r>
              <a:rPr lang="en-US" sz="2200" b="1" dirty="0" err="1"/>
              <a:t>ul</a:t>
            </a:r>
            <a:r>
              <a:rPr lang="en-US" sz="2200" b="1" dirty="0"/>
              <a:t>&gt;</a:t>
            </a:r>
            <a:r>
              <a:rPr lang="en-US" sz="2200" dirty="0"/>
              <a:t> tag and ends &lt;/</a:t>
            </a:r>
            <a:r>
              <a:rPr lang="en-US" sz="2200" dirty="0" err="1"/>
              <a:t>ul</a:t>
            </a:r>
            <a:r>
              <a:rPr lang="en-US" sz="2200" dirty="0"/>
              <a:t>&gt;.</a:t>
            </a:r>
          </a:p>
          <a:p>
            <a:pPr lvl="1">
              <a:buFont typeface="Wingdings" charset="2"/>
              <a:buChar char="ü"/>
            </a:pPr>
            <a:r>
              <a:rPr lang="en-US" sz="2200" dirty="0"/>
              <a:t> Each list item starts with the </a:t>
            </a:r>
            <a:r>
              <a:rPr lang="en-US" sz="2200" b="1" dirty="0"/>
              <a:t>&lt;li&gt;</a:t>
            </a:r>
            <a:r>
              <a:rPr lang="en-US" sz="2200" dirty="0"/>
              <a:t> tag. The list items will be marked with bullets (small black circles)</a:t>
            </a:r>
            <a:r>
              <a:rPr lang="en-US" sz="2200" dirty="0" smtClean="0"/>
              <a:t>.</a:t>
            </a:r>
            <a:endParaRPr lang="en-US" sz="2200" dirty="0"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9600" y="4343400"/>
            <a:ext cx="2143125" cy="19659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Cocoa</a:t>
            </a:r>
          </a:p>
          <a:p>
            <a:pPr>
              <a:buFont typeface="Arial"/>
              <a:buChar char="•"/>
            </a:pPr>
            <a:r>
              <a:rPr lang="en-US" dirty="0" smtClean="0"/>
              <a:t>Juice</a:t>
            </a:r>
          </a:p>
          <a:p>
            <a:pPr>
              <a:buFont typeface="Arial"/>
              <a:buChar char="•"/>
            </a:pPr>
            <a:r>
              <a:rPr lang="en-US" dirty="0" smtClean="0"/>
              <a:t>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5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ol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&lt;li&gt;Number 1&lt;/li&gt;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&lt;li&gt;Number 2&lt;/li&gt;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&lt;li&gt;Number 3&lt;/li&gt;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ol</a:t>
            </a:r>
            <a:r>
              <a:rPr lang="en-US" dirty="0" smtClean="0"/>
              <a:t>&gt;</a:t>
            </a:r>
          </a:p>
          <a:p>
            <a:pPr marL="914400" indent="-342900">
              <a:buFont typeface="+mj-lt"/>
              <a:buAutoNum type="arabicPeriod"/>
            </a:pPr>
            <a:r>
              <a:rPr lang="en-US" dirty="0" smtClean="0"/>
              <a:t>Number 1</a:t>
            </a:r>
          </a:p>
          <a:p>
            <a:pPr marL="914400" indent="-342900">
              <a:buFont typeface="+mj-lt"/>
              <a:buAutoNum type="arabicPeriod"/>
            </a:pPr>
            <a:r>
              <a:rPr lang="en-US" dirty="0" smtClean="0"/>
              <a:t>Number 2</a:t>
            </a:r>
          </a:p>
          <a:p>
            <a:pPr marL="914400" indent="-342900">
              <a:buFont typeface="+mj-lt"/>
              <a:buAutoNum type="arabicPeriod"/>
            </a:pPr>
            <a:r>
              <a:rPr lang="en-US" dirty="0" smtClean="0"/>
              <a:t>Number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ul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&lt;li&gt;Jupiter&lt;/li&gt;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&lt;li&gt;West Palm&lt;/li&gt;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&lt;li&gt;Miami&lt;/li&gt;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ul</a:t>
            </a:r>
            <a:r>
              <a:rPr lang="en-US" dirty="0" smtClean="0"/>
              <a:t>&gt;</a:t>
            </a:r>
          </a:p>
          <a:p>
            <a:pPr marL="914400"/>
            <a:r>
              <a:rPr lang="en-US" dirty="0" smtClean="0"/>
              <a:t>Jupiter</a:t>
            </a:r>
          </a:p>
          <a:p>
            <a:pPr marL="914400"/>
            <a:r>
              <a:rPr lang="en-US" dirty="0" smtClean="0"/>
              <a:t>West Palm</a:t>
            </a:r>
          </a:p>
          <a:p>
            <a:pPr marL="914400"/>
            <a:r>
              <a:rPr lang="en-US" dirty="0" smtClean="0"/>
              <a:t>Miami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Ordered List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Unordered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are using an extended quotation—a quotation that's longer than a </a:t>
            </a:r>
            <a:r>
              <a:rPr lang="en-US" dirty="0" smtClean="0"/>
              <a:t>sentence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blockquote</a:t>
            </a:r>
            <a:r>
              <a:rPr lang="en-US" dirty="0"/>
              <a:t>&gt; </a:t>
            </a:r>
          </a:p>
          <a:p>
            <a:pPr marL="909638" indent="0">
              <a:buNone/>
            </a:pPr>
            <a:r>
              <a:rPr lang="en-US" dirty="0"/>
              <a:t>Four score and seven years ago, our fathers brought forth on this continent, a new nation, conceived in Liberty, and dedicated to the proposition that all men are created equal. –Abraham Lincoln 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blockquote</a:t>
            </a:r>
            <a:r>
              <a:rPr lang="en-US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995204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3428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HTML5 uses the &lt;</a:t>
            </a:r>
            <a:r>
              <a:rPr lang="en-US" sz="2400" dirty="0" err="1"/>
              <a:t>hr</a:t>
            </a:r>
            <a:r>
              <a:rPr lang="en-US" sz="2400" dirty="0"/>
              <a:t>&gt; tag to </a:t>
            </a:r>
            <a:r>
              <a:rPr lang="en-US" sz="2400" dirty="0" smtClean="0"/>
              <a:t>define:</a:t>
            </a:r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sz="2400" dirty="0" smtClean="0"/>
              <a:t>a </a:t>
            </a:r>
            <a:r>
              <a:rPr lang="en-US" sz="2400" dirty="0"/>
              <a:t>thematic break, </a:t>
            </a:r>
            <a:endParaRPr lang="en-US" sz="2400" dirty="0" smtClean="0"/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sz="2400" dirty="0" smtClean="0"/>
              <a:t>a </a:t>
            </a:r>
            <a:r>
              <a:rPr lang="en-US" sz="2400" dirty="0"/>
              <a:t>break in the flow of the content, </a:t>
            </a:r>
            <a:endParaRPr lang="en-US" sz="2400" dirty="0" smtClean="0"/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sz="2400" dirty="0" smtClean="0"/>
              <a:t>or </a:t>
            </a:r>
            <a:r>
              <a:rPr lang="en-US" sz="2400" dirty="0"/>
              <a:t>a change of topic that does not warrant a new page. </a:t>
            </a:r>
            <a:endParaRPr lang="en-US" sz="2400" dirty="0" smtClean="0"/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sz="2400" dirty="0" smtClean="0"/>
              <a:t>Used to end one section and start another.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HTML is the language used to create web pages.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Tags are the code that HTML uses to format pages.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56388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90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Arial" pitchFamily="34" charset="0"/>
              </a:rPr>
              <a:t>Used to </a:t>
            </a:r>
            <a:r>
              <a:rPr lang="en-US" sz="2800" dirty="0">
                <a:cs typeface="Arial" pitchFamily="34" charset="0"/>
              </a:rPr>
              <a:t>explain and document the source </a:t>
            </a:r>
            <a:r>
              <a:rPr lang="en-US" sz="2800" dirty="0" smtClean="0">
                <a:cs typeface="Arial" pitchFamily="34" charset="0"/>
              </a:rPr>
              <a:t>code</a:t>
            </a:r>
            <a:endParaRPr lang="en-US" sz="28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cs typeface="Arial" pitchFamily="34" charset="0"/>
              </a:rPr>
              <a:t>M</a:t>
            </a:r>
            <a:r>
              <a:rPr lang="en-US" sz="2800" dirty="0" smtClean="0">
                <a:cs typeface="Arial" pitchFamily="34" charset="0"/>
              </a:rPr>
              <a:t>ay </a:t>
            </a:r>
            <a:r>
              <a:rPr lang="en-US" sz="2800" dirty="0">
                <a:cs typeface="Arial" pitchFamily="34" charset="0"/>
              </a:rPr>
              <a:t>appear anywhere in a document outside other markup.</a:t>
            </a:r>
          </a:p>
          <a:p>
            <a:pPr marL="0" indent="0">
              <a:buNone/>
            </a:pPr>
            <a:r>
              <a:rPr lang="en-US" sz="2800" dirty="0">
                <a:cs typeface="Arial" pitchFamily="34" charset="0"/>
              </a:rPr>
              <a:t>Comments are not displayed in the browser.</a:t>
            </a:r>
          </a:p>
          <a:p>
            <a:pPr marL="3175" lvl="1" indent="0" algn="ctr">
              <a:buNone/>
            </a:pPr>
            <a:r>
              <a:rPr lang="en-US" sz="2800" dirty="0" smtClean="0">
                <a:cs typeface="Arial" pitchFamily="34" charset="0"/>
              </a:rPr>
              <a:t/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&lt;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! - - comment text - -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&gt;</a:t>
            </a:r>
            <a:endParaRPr lang="en-US" sz="28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98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Tags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73152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b="1" dirty="0"/>
              <a:t>Formatting Tags</a:t>
            </a:r>
            <a:r>
              <a:rPr lang="en-US" dirty="0"/>
              <a:t>	</a:t>
            </a:r>
            <a:r>
              <a:rPr lang="en-US" b="1" dirty="0"/>
              <a:t>Description</a:t>
            </a:r>
            <a:r>
              <a:rPr lang="en-US" dirty="0"/>
              <a:t>	</a:t>
            </a:r>
            <a:r>
              <a:rPr lang="en-US" b="1" dirty="0"/>
              <a:t>Example</a:t>
            </a:r>
            <a:r>
              <a:rPr lang="en-US" dirty="0"/>
              <a:t>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&lt;strong&gt;	Bold text	</a:t>
            </a:r>
            <a:r>
              <a:rPr lang="en-US" b="1" dirty="0"/>
              <a:t>Sample</a:t>
            </a:r>
            <a:r>
              <a:rPr lang="en-US" dirty="0"/>
              <a:t>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</a:t>
            </a:r>
            <a:r>
              <a:rPr lang="en-US" dirty="0" err="1"/>
              <a:t>em</a:t>
            </a:r>
            <a:r>
              <a:rPr lang="en-US" dirty="0"/>
              <a:t>&gt;	Italic text	</a:t>
            </a:r>
            <a:r>
              <a:rPr lang="en-US" i="1" dirty="0"/>
              <a:t>Sample</a:t>
            </a:r>
            <a:r>
              <a:rPr lang="en-US" dirty="0"/>
              <a:t>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&lt;mark&gt;	Marked  text	Sample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&lt;small&gt;	Small text	Sample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&lt;del&gt;	Deleted text	</a:t>
            </a:r>
            <a:r>
              <a:rPr lang="en-US" strike="sngStrike" dirty="0"/>
              <a:t>Sample</a:t>
            </a:r>
            <a:r>
              <a:rPr lang="en-US" dirty="0"/>
              <a:t>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&lt;ins&gt;	Inserted text	</a:t>
            </a:r>
            <a:r>
              <a:rPr lang="en-US" u="sng" dirty="0"/>
              <a:t>Sample</a:t>
            </a:r>
            <a:r>
              <a:rPr lang="en-US" dirty="0"/>
              <a:t>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&lt;sub&gt;	Subscript  text	</a:t>
            </a:r>
            <a:r>
              <a:rPr lang="en-US" dirty="0" smtClean="0"/>
              <a:t>Sample</a:t>
            </a:r>
            <a:r>
              <a:rPr lang="en-US" dirty="0"/>
              <a:t>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&lt;sup&gt;	Superscript text	Sample	</a:t>
            </a:r>
          </a:p>
          <a:p>
            <a:pPr>
              <a:spcBef>
                <a:spcPts val="500"/>
              </a:spcBef>
              <a:tabLst>
                <a:tab pos="2338388" algn="l"/>
                <a:tab pos="5484813" algn="l"/>
              </a:tabLst>
            </a:pPr>
            <a:r>
              <a:rPr lang="en-US" dirty="0"/>
              <a:t>&lt;strike&gt;	L</a:t>
            </a:r>
            <a:r>
              <a:rPr lang="en-US" dirty="0" smtClean="0"/>
              <a:t>ine </a:t>
            </a:r>
            <a:r>
              <a:rPr lang="en-US" dirty="0"/>
              <a:t>drawn </a:t>
            </a:r>
            <a:r>
              <a:rPr lang="en-US" dirty="0" smtClean="0"/>
              <a:t>through text</a:t>
            </a:r>
            <a:r>
              <a:rPr lang="en-US" dirty="0"/>
              <a:t>	</a:t>
            </a:r>
            <a:r>
              <a:rPr lang="en-US" strike="sngStrike" dirty="0"/>
              <a:t>Sample</a:t>
            </a:r>
            <a:r>
              <a:rPr lang="en-US" dirty="0"/>
              <a:t>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6629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5105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 is now used for "text in an alternate </a:t>
            </a:r>
            <a:r>
              <a:rPr lang="en-US" dirty="0" smtClean="0"/>
              <a:t>voice”</a:t>
            </a:r>
          </a:p>
          <a:p>
            <a:r>
              <a:rPr lang="en-US" dirty="0" smtClean="0"/>
              <a:t>&lt;</a:t>
            </a:r>
            <a:r>
              <a:rPr lang="en-US" dirty="0"/>
              <a:t>b&gt; is now used for "stylistically offset </a:t>
            </a:r>
            <a:r>
              <a:rPr lang="en-US" dirty="0" smtClean="0"/>
              <a:t>text”</a:t>
            </a:r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/>
              <a:t>em</a:t>
            </a:r>
            <a:r>
              <a:rPr lang="en-US" dirty="0"/>
              <a:t>&gt; is now used for "stress </a:t>
            </a:r>
            <a:r>
              <a:rPr lang="en-US" dirty="0" smtClean="0"/>
              <a:t>emphasis”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Attributes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Hyperlinks and Images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04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3.3.4: Use HTML to create hyperlinks to external sites. </a:t>
            </a:r>
            <a:endParaRPr lang="en-US" dirty="0"/>
          </a:p>
          <a:p>
            <a:r>
              <a:rPr lang="en-US" b="1" dirty="0"/>
              <a:t>3.3.5: Use HTML to insert common image file formats into Web pages, and use an image as a hyperlink.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84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Attributes: </a:t>
            </a:r>
            <a:r>
              <a:rPr lang="en-US" sz="2800" dirty="0">
                <a:solidFill>
                  <a:schemeClr val="tx1"/>
                </a:solidFill>
              </a:rPr>
              <a:t>provide additional information about HTML </a:t>
            </a:r>
            <a:r>
              <a:rPr lang="en-US" sz="2800" dirty="0" smtClean="0">
                <a:solidFill>
                  <a:schemeClr val="tx1"/>
                </a:solidFill>
              </a:rPr>
              <a:t>element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Element - Attribute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Noun – adjective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Verb - adverb</a:t>
            </a:r>
          </a:p>
        </p:txBody>
      </p:sp>
    </p:spTree>
    <p:extLst>
      <p:ext uri="{BB962C8B-B14F-4D97-AF65-F5344CB8AC3E}">
        <p14:creationId xmlns:p14="http://schemas.microsoft.com/office/powerpoint/2010/main" val="180623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b="1" dirty="0"/>
              <a:t>n</a:t>
            </a:r>
            <a:r>
              <a:rPr lang="en-US" sz="2800" b="1" dirty="0" smtClean="0"/>
              <a:t>ame=“value”</a:t>
            </a:r>
          </a:p>
          <a:p>
            <a:pPr marL="0" indent="0" fontAlgn="base">
              <a:buNone/>
            </a:pPr>
            <a:r>
              <a:rPr lang="en-US" sz="2800" b="1" dirty="0" smtClean="0"/>
              <a:t>Lang </a:t>
            </a:r>
            <a:r>
              <a:rPr lang="en-US" sz="2800" b="1" dirty="0"/>
              <a:t>Attribute: </a:t>
            </a:r>
            <a:r>
              <a:rPr lang="en-US" sz="2800" dirty="0">
                <a:solidFill>
                  <a:srgbClr val="0070C0"/>
                </a:solidFill>
              </a:rPr>
              <a:t>&lt;html </a:t>
            </a:r>
            <a:r>
              <a:rPr lang="en-US" sz="2800" dirty="0" err="1">
                <a:solidFill>
                  <a:srgbClr val="0070C0"/>
                </a:solidFill>
              </a:rPr>
              <a:t>lang</a:t>
            </a:r>
            <a:r>
              <a:rPr lang="en-US" sz="2800" dirty="0">
                <a:solidFill>
                  <a:srgbClr val="0070C0"/>
                </a:solidFill>
              </a:rPr>
              <a:t>="</a:t>
            </a:r>
            <a:r>
              <a:rPr lang="en-US" sz="2800" dirty="0" smtClean="0">
                <a:solidFill>
                  <a:srgbClr val="0070C0"/>
                </a:solidFill>
              </a:rPr>
              <a:t>en"</a:t>
            </a:r>
            <a:r>
              <a:rPr lang="en-US" sz="2800" dirty="0">
                <a:solidFill>
                  <a:srgbClr val="0070C0"/>
                </a:solidFill>
              </a:rPr>
              <a:t>&gt;</a:t>
            </a:r>
          </a:p>
          <a:p>
            <a:pPr lvl="1">
              <a:buFont typeface="Wingdings" charset="2"/>
              <a:buChar char="ü"/>
            </a:pPr>
            <a:r>
              <a:rPr lang="en-US" sz="2800" dirty="0" smtClean="0"/>
              <a:t>Declares the language</a:t>
            </a:r>
            <a:endParaRPr lang="en-US" sz="2800" dirty="0"/>
          </a:p>
          <a:p>
            <a:pPr lvl="1">
              <a:buFont typeface="Wingdings" charset="2"/>
              <a:buChar char="ü"/>
            </a:pPr>
            <a:r>
              <a:rPr lang="en-US" sz="2800" dirty="0" smtClean="0"/>
              <a:t>Important for </a:t>
            </a:r>
            <a:r>
              <a:rPr lang="en-US" sz="2800" dirty="0"/>
              <a:t>accessibility applications (screen readers) and search </a:t>
            </a:r>
            <a:r>
              <a:rPr lang="en-US" sz="2800" dirty="0" smtClean="0"/>
              <a:t>engines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48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56313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Large </a:t>
            </a:r>
            <a:r>
              <a:rPr lang="en-US" b="1" i="1" dirty="0" smtClean="0"/>
              <a:t>network </a:t>
            </a:r>
            <a:r>
              <a:rPr lang="en-US" b="1" i="1" dirty="0"/>
              <a:t>of </a:t>
            </a:r>
            <a:r>
              <a:rPr lang="en-US" b="1" i="1" dirty="0" smtClean="0"/>
              <a:t>servers</a:t>
            </a:r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that store </a:t>
            </a:r>
            <a:r>
              <a:rPr lang="en-US" dirty="0" smtClean="0"/>
              <a:t>information</a:t>
            </a:r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and provide multiple </a:t>
            </a:r>
            <a:r>
              <a:rPr lang="en-US" dirty="0" smtClean="0"/>
              <a:t>services</a:t>
            </a:r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using different </a:t>
            </a:r>
            <a:r>
              <a:rPr lang="en-US" dirty="0" smtClean="0"/>
              <a:t>protocols</a:t>
            </a:r>
          </a:p>
          <a:p>
            <a:pPr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and can be accessed by various </a:t>
            </a:r>
            <a:r>
              <a:rPr lang="en-US" dirty="0" smtClean="0"/>
              <a:t>clients.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Services like:</a:t>
            </a:r>
          </a:p>
          <a:p>
            <a:pPr marL="912813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WWW</a:t>
            </a:r>
          </a:p>
          <a:p>
            <a:pPr marL="912813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e</a:t>
            </a:r>
            <a:r>
              <a:rPr lang="en-US" dirty="0"/>
              <a:t>-</a:t>
            </a:r>
            <a:r>
              <a:rPr lang="en-US" dirty="0" smtClean="0"/>
              <a:t>mail </a:t>
            </a:r>
            <a:endParaRPr lang="en-US" dirty="0"/>
          </a:p>
          <a:p>
            <a:pPr marL="912813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FTP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62400"/>
            <a:ext cx="4521200" cy="2363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491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>
            <a:normAutofit/>
          </a:bodyPr>
          <a:lstStyle/>
          <a:p>
            <a:pPr marL="346075" lvl="1" indent="-342900" fontAlgn="base">
              <a:buFont typeface="Wingdings" charset="2"/>
              <a:buChar char="ü"/>
            </a:pPr>
            <a:r>
              <a:rPr lang="en-US" sz="2400" dirty="0" smtClean="0"/>
              <a:t>Take you to another location when clicked</a:t>
            </a:r>
          </a:p>
          <a:p>
            <a:pPr marL="346075" lvl="1" indent="-342900" fontAlgn="base">
              <a:buFont typeface="Wingdings" charset="2"/>
              <a:buChar char="ü"/>
            </a:pPr>
            <a:r>
              <a:rPr lang="en-US" sz="2400" dirty="0" smtClean="0"/>
              <a:t>Defined </a:t>
            </a:r>
            <a:r>
              <a:rPr lang="en-US" sz="2400" dirty="0"/>
              <a:t>with the </a:t>
            </a:r>
            <a:r>
              <a:rPr lang="en-US" sz="2400" b="1" dirty="0"/>
              <a:t>&lt;a&gt;</a:t>
            </a:r>
            <a:r>
              <a:rPr lang="en-US" sz="2400" dirty="0"/>
              <a:t> ”anchor” tag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marL="3175" lvl="1" indent="0" fontAlgn="base">
              <a:buNone/>
            </a:pPr>
            <a:r>
              <a:rPr lang="en-US" sz="2400" b="1" dirty="0" err="1"/>
              <a:t>Href</a:t>
            </a:r>
            <a:r>
              <a:rPr lang="en-US" sz="2400" b="1" dirty="0"/>
              <a:t> </a:t>
            </a:r>
            <a:r>
              <a:rPr lang="en-US" sz="2400" dirty="0" smtClean="0"/>
              <a:t>attribute</a:t>
            </a:r>
            <a:r>
              <a:rPr lang="en-US" sz="2400" dirty="0"/>
              <a:t>: </a:t>
            </a:r>
            <a:r>
              <a:rPr lang="en-US" sz="2400" dirty="0" smtClean="0"/>
              <a:t>specifies the page to open</a:t>
            </a:r>
          </a:p>
          <a:p>
            <a:pPr marL="3175" lvl="1" indent="0" fontAlgn="base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en-US" sz="2400" dirty="0">
                <a:solidFill>
                  <a:srgbClr val="0070C0"/>
                </a:solidFill>
              </a:rPr>
              <a:t>a </a:t>
            </a:r>
            <a:r>
              <a:rPr lang="en-US" sz="2400" b="1" dirty="0" err="1">
                <a:solidFill>
                  <a:srgbClr val="0070C0"/>
                </a:solidFill>
              </a:rPr>
              <a:t>href</a:t>
            </a:r>
            <a:r>
              <a:rPr lang="en-US" sz="2400" dirty="0">
                <a:solidFill>
                  <a:srgbClr val="0070C0"/>
                </a:solidFill>
              </a:rPr>
              <a:t>=“</a:t>
            </a:r>
            <a:r>
              <a:rPr lang="en-US" sz="2400" dirty="0" err="1">
                <a:solidFill>
                  <a:srgbClr val="0070C0"/>
                </a:solidFill>
              </a:rPr>
              <a:t>sports.html</a:t>
            </a:r>
            <a:r>
              <a:rPr lang="en-US" sz="2400" dirty="0">
                <a:solidFill>
                  <a:srgbClr val="0070C0"/>
                </a:solidFill>
              </a:rPr>
              <a:t>"&gt;Sports Page&lt;/a</a:t>
            </a:r>
            <a:r>
              <a:rPr lang="en-US" sz="2400" dirty="0" smtClean="0">
                <a:solidFill>
                  <a:srgbClr val="0070C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b="1" dirty="0"/>
              <a:t>Target </a:t>
            </a:r>
            <a:r>
              <a:rPr lang="en-US" sz="2400" dirty="0" smtClean="0"/>
              <a:t>attribute</a:t>
            </a:r>
            <a:r>
              <a:rPr lang="en-US" sz="2400" dirty="0"/>
              <a:t>: </a:t>
            </a:r>
            <a:r>
              <a:rPr lang="en-US" sz="2400" dirty="0" smtClean="0"/>
              <a:t>specifies </a:t>
            </a:r>
            <a:r>
              <a:rPr lang="en-US" sz="2400" dirty="0"/>
              <a:t>where to open the linked </a:t>
            </a:r>
            <a:r>
              <a:rPr lang="en-US" sz="2400" dirty="0" smtClean="0"/>
              <a:t>document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Will open in a new tab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en-US" sz="2400" dirty="0">
                <a:solidFill>
                  <a:srgbClr val="0070C0"/>
                </a:solidFill>
              </a:rPr>
              <a:t>a </a:t>
            </a:r>
            <a:r>
              <a:rPr lang="en-US" sz="2400" dirty="0" err="1">
                <a:solidFill>
                  <a:srgbClr val="0070C0"/>
                </a:solidFill>
              </a:rPr>
              <a:t>href</a:t>
            </a:r>
            <a:r>
              <a:rPr lang="en-US" sz="2400" dirty="0">
                <a:solidFill>
                  <a:srgbClr val="0070C0"/>
                </a:solidFill>
              </a:rPr>
              <a:t>="www.w3schools.com/" </a:t>
            </a:r>
            <a:r>
              <a:rPr lang="en-US" sz="2400" b="1" dirty="0">
                <a:solidFill>
                  <a:srgbClr val="0070C0"/>
                </a:solidFill>
              </a:rPr>
              <a:t>target</a:t>
            </a:r>
            <a:r>
              <a:rPr lang="en-US" sz="2400" dirty="0">
                <a:solidFill>
                  <a:srgbClr val="0070C0"/>
                </a:solidFill>
              </a:rPr>
              <a:t>="_blank“&gt;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Visit W3Schools!&lt;/a</a:t>
            </a:r>
            <a:r>
              <a:rPr lang="en-US" sz="2400" dirty="0" smtClean="0">
                <a:solidFill>
                  <a:srgbClr val="0070C0"/>
                </a:solidFill>
              </a:rPr>
              <a:t>&gt;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59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Internal</a:t>
            </a:r>
            <a:r>
              <a:rPr lang="en-US" sz="2400" dirty="0" smtClean="0"/>
              <a:t> – relative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/>
              <a:t>Links within the existing web site</a:t>
            </a:r>
          </a:p>
          <a:p>
            <a:pPr marL="0" indent="0">
              <a:buNone/>
            </a:pPr>
            <a:r>
              <a:rPr lang="en-US" sz="2400" b="1" dirty="0" smtClean="0"/>
              <a:t>External</a:t>
            </a:r>
            <a:r>
              <a:rPr lang="en-US" sz="2400" dirty="0" smtClean="0"/>
              <a:t> – absolute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/>
              <a:t>Links to content outside the existing web 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663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&lt;</a:t>
            </a:r>
            <a:r>
              <a:rPr lang="en-US" sz="2800" b="1" dirty="0" err="1"/>
              <a:t>img</a:t>
            </a:r>
            <a:r>
              <a:rPr lang="en-US" sz="2800" b="1" dirty="0" smtClean="0"/>
              <a:t>&gt; </a:t>
            </a:r>
            <a:r>
              <a:rPr lang="en-US" sz="2800" dirty="0" smtClean="0"/>
              <a:t>Inserts an image in the content.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&lt;</a:t>
            </a:r>
            <a:r>
              <a:rPr lang="en-US" sz="2800" dirty="0" err="1"/>
              <a:t>img</a:t>
            </a:r>
            <a:r>
              <a:rPr lang="en-US" sz="2800" dirty="0"/>
              <a:t>&gt; </a:t>
            </a:r>
            <a:r>
              <a:rPr lang="en-US" sz="2800" dirty="0" smtClean="0"/>
              <a:t>has </a:t>
            </a:r>
            <a:r>
              <a:rPr lang="en-US" sz="2800" dirty="0"/>
              <a:t>no end tag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dirty="0"/>
              <a:t>Note:</a:t>
            </a:r>
            <a:r>
              <a:rPr lang="en-US" sz="2800" dirty="0"/>
              <a:t> Images are not technically inserted into </a:t>
            </a:r>
            <a:br>
              <a:rPr lang="en-US" sz="2800" dirty="0"/>
            </a:br>
            <a:r>
              <a:rPr lang="en-US" sz="2800" dirty="0"/>
              <a:t>an HTML page, images are linked to HTML pages.</a:t>
            </a:r>
          </a:p>
          <a:p>
            <a:pPr marL="0" indent="0">
              <a:buNone/>
            </a:pPr>
            <a:r>
              <a:rPr lang="en-US" sz="2800" dirty="0"/>
              <a:t>The &lt;</a:t>
            </a:r>
            <a:r>
              <a:rPr lang="en-US" sz="2800" dirty="0" err="1"/>
              <a:t>img</a:t>
            </a:r>
            <a:r>
              <a:rPr lang="en-US" sz="2800" dirty="0"/>
              <a:t>&gt; tag creates a holding space for the referenced image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330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– </a:t>
            </a:r>
            <a:r>
              <a:rPr lang="en-US" dirty="0" err="1" smtClean="0"/>
              <a:t>src</a:t>
            </a:r>
            <a:r>
              <a:rPr lang="en-US" dirty="0" smtClean="0"/>
              <a:t>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&lt;</a:t>
            </a:r>
            <a:r>
              <a:rPr lang="en-US" sz="2800" dirty="0" err="1"/>
              <a:t>img</a:t>
            </a:r>
            <a:r>
              <a:rPr lang="en-US" sz="2800" dirty="0"/>
              <a:t>&gt; </a:t>
            </a:r>
            <a:r>
              <a:rPr lang="en-US" sz="2800" dirty="0" smtClean="0"/>
              <a:t>has two </a:t>
            </a:r>
            <a:r>
              <a:rPr lang="en-US" sz="2800" dirty="0"/>
              <a:t>required attributes: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2800" b="1" dirty="0" err="1"/>
              <a:t>src</a:t>
            </a:r>
            <a:r>
              <a:rPr lang="en-US" sz="2800" dirty="0"/>
              <a:t> - specifies the URL of an image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&lt;</a:t>
            </a:r>
            <a:r>
              <a:rPr lang="en-US" sz="2800" dirty="0" err="1">
                <a:solidFill>
                  <a:srgbClr val="0070C0"/>
                </a:solidFill>
              </a:rPr>
              <a:t>img</a:t>
            </a:r>
            <a:r>
              <a:rPr lang="en-US" sz="2800" dirty="0">
                <a:solidFill>
                  <a:srgbClr val="0070C0"/>
                </a:solidFill>
              </a:rPr>
              <a:t> </a:t>
            </a:r>
            <a:r>
              <a:rPr lang="en-US" sz="2800" dirty="0" err="1">
                <a:solidFill>
                  <a:srgbClr val="0070C0"/>
                </a:solidFill>
              </a:rPr>
              <a:t>src</a:t>
            </a:r>
            <a:r>
              <a:rPr lang="en-US" sz="2800" dirty="0">
                <a:solidFill>
                  <a:srgbClr val="0070C0"/>
                </a:solidFill>
              </a:rPr>
              <a:t>=“images/</a:t>
            </a:r>
            <a:r>
              <a:rPr lang="en-US" sz="2800" dirty="0" err="1">
                <a:solidFill>
                  <a:srgbClr val="0070C0"/>
                </a:solidFill>
              </a:rPr>
              <a:t>logo.png</a:t>
            </a:r>
            <a:r>
              <a:rPr lang="en-US" sz="2800" dirty="0">
                <a:solidFill>
                  <a:srgbClr val="0070C0"/>
                </a:solidFill>
              </a:rPr>
              <a:t>" alt="Smiley face" height="42" width="42"&gt;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95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– alt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8035926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&lt;</a:t>
            </a:r>
            <a:r>
              <a:rPr lang="en-US" sz="3200" dirty="0" err="1"/>
              <a:t>img</a:t>
            </a:r>
            <a:r>
              <a:rPr lang="en-US" sz="3200" dirty="0"/>
              <a:t>&gt; has two required attributes: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900" b="1" dirty="0" smtClean="0"/>
              <a:t>alt</a:t>
            </a:r>
            <a:r>
              <a:rPr lang="en-US" sz="2900" dirty="0" smtClean="0"/>
              <a:t> attribute specifies an alternative text to be used, when an HTML element cannot be displayed.</a:t>
            </a:r>
          </a:p>
          <a:p>
            <a:pPr marL="0" indent="0">
              <a:buNone/>
            </a:pPr>
            <a:endParaRPr lang="en-US" sz="2900" dirty="0" smtClean="0"/>
          </a:p>
          <a:p>
            <a:pPr marL="460375" lvl="1" indent="-457200">
              <a:buFont typeface="Wingdings" charset="2"/>
              <a:buChar char="ü"/>
            </a:pPr>
            <a:r>
              <a:rPr lang="en-US" sz="2900" dirty="0" smtClean="0"/>
              <a:t>Read by </a:t>
            </a:r>
            <a:r>
              <a:rPr lang="en-US" sz="2900" dirty="0"/>
              <a:t>"screen readers". </a:t>
            </a:r>
            <a:endParaRPr lang="en-US" sz="2900" dirty="0" smtClean="0"/>
          </a:p>
          <a:p>
            <a:pPr marL="460375" lvl="1" indent="-457200">
              <a:buFont typeface="Wingdings" charset="2"/>
              <a:buChar char="ü"/>
            </a:pPr>
            <a:r>
              <a:rPr lang="en-US" sz="2900" dirty="0" smtClean="0"/>
              <a:t>This </a:t>
            </a:r>
            <a:r>
              <a:rPr lang="en-US" sz="2900" dirty="0"/>
              <a:t>way, someone "listening" to the webpage, i.e. a blind person, can "hear" the </a:t>
            </a:r>
            <a:r>
              <a:rPr lang="en-US" sz="2900" dirty="0" smtClean="0"/>
              <a:t>element.</a:t>
            </a:r>
          </a:p>
        </p:txBody>
      </p:sp>
    </p:spTree>
    <p:extLst>
      <p:ext uri="{BB962C8B-B14F-4D97-AF65-F5344CB8AC3E}">
        <p14:creationId xmlns:p14="http://schemas.microsoft.com/office/powerpoint/2010/main" val="2763046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– Size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8035926" cy="47545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400" b="1" dirty="0" smtClean="0"/>
          </a:p>
          <a:p>
            <a:pPr marL="0" indent="0" fontAlgn="base">
              <a:buNone/>
            </a:pPr>
            <a:r>
              <a:rPr lang="en-US" sz="2400" b="1" dirty="0" smtClean="0"/>
              <a:t>Size </a:t>
            </a:r>
            <a:r>
              <a:rPr lang="en-US" sz="2400" b="1" dirty="0"/>
              <a:t>Attributes: </a:t>
            </a:r>
            <a:r>
              <a:rPr lang="en-US" sz="2400" b="1" dirty="0" smtClean="0"/>
              <a:t>width &amp; height</a:t>
            </a:r>
          </a:p>
          <a:p>
            <a:pPr marL="0" indent="0" fontAlgn="base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en-US" sz="2400" dirty="0" err="1">
                <a:solidFill>
                  <a:srgbClr val="0070C0"/>
                </a:solidFill>
              </a:rPr>
              <a:t>img</a:t>
            </a:r>
            <a:r>
              <a:rPr lang="en-US" sz="2400" dirty="0">
                <a:solidFill>
                  <a:srgbClr val="0070C0"/>
                </a:solidFill>
              </a:rPr>
              <a:t> </a:t>
            </a:r>
            <a:r>
              <a:rPr lang="en-US" sz="2400" dirty="0" err="1">
                <a:solidFill>
                  <a:srgbClr val="0070C0"/>
                </a:solidFill>
              </a:rPr>
              <a:t>src</a:t>
            </a:r>
            <a:r>
              <a:rPr lang="en-US" sz="2400" dirty="0">
                <a:solidFill>
                  <a:srgbClr val="0070C0"/>
                </a:solidFill>
              </a:rPr>
              <a:t>="w3schools.jpg" width="104" height="</a:t>
            </a:r>
            <a:r>
              <a:rPr lang="en-US" sz="2400" dirty="0" smtClean="0">
                <a:solidFill>
                  <a:srgbClr val="0070C0"/>
                </a:solidFill>
              </a:rPr>
              <a:t>142”&gt;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07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as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&lt;</a:t>
            </a:r>
            <a:r>
              <a:rPr lang="en-US" sz="2100" dirty="0">
                <a:solidFill>
                  <a:schemeClr val="tx1"/>
                </a:solidFill>
              </a:rPr>
              <a:t>a </a:t>
            </a:r>
            <a:r>
              <a:rPr lang="en-US" sz="2100" dirty="0" err="1">
                <a:solidFill>
                  <a:schemeClr val="tx1"/>
                </a:solidFill>
              </a:rPr>
              <a:t>href</a:t>
            </a:r>
            <a:r>
              <a:rPr lang="en-US" sz="2100" dirty="0">
                <a:solidFill>
                  <a:schemeClr val="tx1"/>
                </a:solidFill>
              </a:rPr>
              <a:t>=“</a:t>
            </a:r>
            <a:r>
              <a:rPr lang="en-US" sz="2100" dirty="0" err="1">
                <a:solidFill>
                  <a:schemeClr val="tx1"/>
                </a:solidFill>
              </a:rPr>
              <a:t>index.html</a:t>
            </a:r>
            <a:r>
              <a:rPr lang="en-US" sz="2100" dirty="0">
                <a:solidFill>
                  <a:schemeClr val="tx1"/>
                </a:solidFill>
              </a:rPr>
              <a:t>"</a:t>
            </a:r>
            <a:r>
              <a:rPr lang="en-US" sz="2100" dirty="0" smtClean="0">
                <a:solidFill>
                  <a:schemeClr val="tx1"/>
                </a:solidFill>
              </a:rPr>
              <a:t>&gt;</a:t>
            </a:r>
          </a:p>
          <a:p>
            <a:pPr marL="460375" indent="0">
              <a:buNone/>
            </a:pPr>
            <a:r>
              <a:rPr lang="en-US" sz="2100" i="1" dirty="0" smtClean="0">
                <a:solidFill>
                  <a:srgbClr val="0070C0"/>
                </a:solidFill>
              </a:rPr>
              <a:t>&lt;</a:t>
            </a:r>
            <a:r>
              <a:rPr lang="en-US" sz="2100" i="1" dirty="0" err="1">
                <a:solidFill>
                  <a:srgbClr val="0070C0"/>
                </a:solidFill>
              </a:rPr>
              <a:t>img</a:t>
            </a:r>
            <a:r>
              <a:rPr lang="en-US" sz="2100" i="1" dirty="0">
                <a:solidFill>
                  <a:srgbClr val="0070C0"/>
                </a:solidFill>
              </a:rPr>
              <a:t> </a:t>
            </a:r>
            <a:r>
              <a:rPr lang="en-US" sz="2100" i="1" dirty="0" err="1">
                <a:solidFill>
                  <a:srgbClr val="0070C0"/>
                </a:solidFill>
              </a:rPr>
              <a:t>src</a:t>
            </a:r>
            <a:r>
              <a:rPr lang="en-US" sz="2100" i="1" dirty="0">
                <a:solidFill>
                  <a:srgbClr val="0070C0"/>
                </a:solidFill>
              </a:rPr>
              <a:t>=“images/</a:t>
            </a:r>
            <a:r>
              <a:rPr lang="en-US" sz="2100" i="1" dirty="0" err="1">
                <a:solidFill>
                  <a:srgbClr val="0070C0"/>
                </a:solidFill>
              </a:rPr>
              <a:t>logo.png</a:t>
            </a:r>
            <a:r>
              <a:rPr lang="en-US" sz="2100" i="1" dirty="0">
                <a:solidFill>
                  <a:srgbClr val="0070C0"/>
                </a:solidFill>
              </a:rPr>
              <a:t>" alt="HTML 	 </a:t>
            </a:r>
            <a:r>
              <a:rPr lang="en-US" sz="2100" i="1" dirty="0" smtClean="0">
                <a:solidFill>
                  <a:srgbClr val="0070C0"/>
                </a:solidFill>
              </a:rPr>
              <a:t>tutorial</a:t>
            </a:r>
            <a:r>
              <a:rPr lang="en-US" sz="2100" i="1" dirty="0">
                <a:solidFill>
                  <a:srgbClr val="0070C0"/>
                </a:solidFill>
              </a:rPr>
              <a:t>" style="width:42px; height:42px; border:</a:t>
            </a:r>
            <a:r>
              <a:rPr lang="en-US" sz="2100" i="1" dirty="0" smtClean="0">
                <a:solidFill>
                  <a:srgbClr val="0070C0"/>
                </a:solidFill>
              </a:rPr>
              <a:t>0”&gt;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rgbClr val="000000"/>
                </a:solidFill>
              </a:rPr>
              <a:t>&lt;</a:t>
            </a:r>
            <a:r>
              <a:rPr lang="en-US" sz="2100" dirty="0">
                <a:solidFill>
                  <a:srgbClr val="000000"/>
                </a:solidFill>
              </a:rPr>
              <a:t>/a</a:t>
            </a:r>
            <a:r>
              <a:rPr lang="en-US" sz="2100" dirty="0" smtClean="0">
                <a:solidFill>
                  <a:srgbClr val="000000"/>
                </a:solidFill>
              </a:rPr>
              <a:t>&gt;</a:t>
            </a:r>
            <a:endParaRPr lang="en-US"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26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6324600" cy="1362075"/>
          </a:xfrm>
        </p:spPr>
        <p:txBody>
          <a:bodyPr/>
          <a:lstStyle/>
          <a:p>
            <a:r>
              <a:rPr lang="en-US" dirty="0" smtClean="0"/>
              <a:t>Page Structure and Formatting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867400" cy="15001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Semantic Elements, Cascading Style Sheets and Tables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0857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3.3.6: Explain Cascading Style Sheet (CSS) technology. </a:t>
            </a:r>
            <a:endParaRPr lang="en-US" dirty="0"/>
          </a:p>
          <a:p>
            <a:r>
              <a:rPr lang="en-US" b="1" dirty="0"/>
              <a:t>3.3.7: Apply CSS styles to an HTML page.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9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673726" cy="49530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charset="2"/>
              <a:buChar char="ü"/>
            </a:pPr>
            <a:r>
              <a:rPr lang="en-US" sz="1800" dirty="0" smtClean="0"/>
              <a:t>Page Structure elements</a:t>
            </a:r>
          </a:p>
          <a:p>
            <a:pPr>
              <a:spcBef>
                <a:spcPts val="500"/>
              </a:spcBef>
              <a:buFont typeface="Wingdings" charset="2"/>
              <a:buChar char="ü"/>
            </a:pPr>
            <a:r>
              <a:rPr lang="en-US" sz="1800" dirty="0" smtClean="0"/>
              <a:t>Easier to design interesting &amp; fun web sites</a:t>
            </a:r>
            <a:br>
              <a:rPr lang="en-US" sz="1800" dirty="0" smtClean="0"/>
            </a:br>
            <a:endParaRPr lang="en-US" sz="1800" dirty="0" smtClean="0"/>
          </a:p>
          <a:p>
            <a:pPr defTabSz="966788">
              <a:spcBef>
                <a:spcPts val="500"/>
              </a:spcBef>
            </a:pPr>
            <a:r>
              <a:rPr lang="en-US" sz="1800" b="1" dirty="0" smtClean="0"/>
              <a:t>&lt;header&gt;  &lt;</a:t>
            </a:r>
            <a:r>
              <a:rPr lang="en-US" sz="1800" b="1" dirty="0"/>
              <a:t>/</a:t>
            </a:r>
            <a:r>
              <a:rPr lang="en-US" sz="1800" b="1" dirty="0" smtClean="0"/>
              <a:t>header&gt;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element </a:t>
            </a:r>
            <a:r>
              <a:rPr lang="en-US" sz="1800" dirty="0"/>
              <a:t>specifies a header for a document or section</a:t>
            </a:r>
            <a:endParaRPr lang="en-US" sz="1800" dirty="0" smtClean="0"/>
          </a:p>
          <a:p>
            <a:pPr>
              <a:spcBef>
                <a:spcPts val="500"/>
              </a:spcBef>
            </a:pPr>
            <a:r>
              <a:rPr lang="en-US" sz="1800" b="1" dirty="0" smtClean="0"/>
              <a:t>&lt;footer&gt;   &lt;/footer&gt;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element </a:t>
            </a:r>
            <a:r>
              <a:rPr lang="en-US" sz="1800" dirty="0"/>
              <a:t>specifies a footer for a document or section. </a:t>
            </a:r>
          </a:p>
          <a:p>
            <a:pPr lvl="1">
              <a:spcBef>
                <a:spcPts val="500"/>
              </a:spcBef>
              <a:buFont typeface="Wingdings" charset="2"/>
              <a:buChar char="ü"/>
            </a:pPr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contains the author of the document, ©  information, links to terms of use, contact information, etc</a:t>
            </a:r>
            <a:r>
              <a:rPr lang="en-US" dirty="0" smtClean="0"/>
              <a:t>.</a:t>
            </a:r>
          </a:p>
          <a:p>
            <a:pPr marL="452438" indent="-452438" defTabSz="966788">
              <a:spcBef>
                <a:spcPts val="500"/>
              </a:spcBef>
            </a:pPr>
            <a:r>
              <a:rPr lang="en-US" sz="1800" b="1" dirty="0" smtClean="0"/>
              <a:t>&lt;section&gt;   &lt;/section&gt;</a:t>
            </a:r>
          </a:p>
          <a:p>
            <a:pPr marL="452438" indent="-452438" defTabSz="966788">
              <a:spcBef>
                <a:spcPts val="500"/>
              </a:spcBef>
            </a:pPr>
            <a:r>
              <a:rPr lang="en-US" sz="1800" b="1" dirty="0" smtClean="0"/>
              <a:t>&lt;article&gt;   &lt;/article&gt;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independent</a:t>
            </a:r>
            <a:r>
              <a:rPr lang="en-US" sz="1800" dirty="0"/>
              <a:t>, </a:t>
            </a:r>
            <a:r>
              <a:rPr lang="en-US" sz="1800" dirty="0" smtClean="0"/>
              <a:t>self contained content</a:t>
            </a:r>
          </a:p>
          <a:p>
            <a:pPr marL="452438" indent="-452438" defTabSz="966788">
              <a:spcBef>
                <a:spcPts val="500"/>
              </a:spcBef>
            </a:pPr>
            <a:r>
              <a:rPr lang="en-US" sz="1800" b="1" dirty="0" smtClean="0"/>
              <a:t>&lt;summary&gt;   &lt;/summary&gt;</a:t>
            </a:r>
            <a:endParaRPr lang="en-US" sz="1800" b="1" dirty="0"/>
          </a:p>
        </p:txBody>
      </p:sp>
      <p:pic>
        <p:nvPicPr>
          <p:cNvPr id="4" name="Picture 2" descr="HTML5 Semantic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695575" cy="31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6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system </a:t>
            </a:r>
            <a:r>
              <a:rPr lang="en-US" sz="2800" dirty="0" smtClean="0"/>
              <a:t>of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tools </a:t>
            </a:r>
            <a:r>
              <a:rPr lang="en-US" sz="2800" dirty="0"/>
              <a:t>(for example, Web browsers) and </a:t>
            </a:r>
            <a:r>
              <a:rPr lang="en-US" sz="2800" dirty="0" smtClean="0"/>
              <a:t>services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allow </a:t>
            </a:r>
            <a:r>
              <a:rPr lang="en-US" sz="2800" dirty="0"/>
              <a:t>us to access the </a:t>
            </a:r>
            <a:r>
              <a:rPr lang="en-US" sz="2800" dirty="0" smtClean="0"/>
              <a:t>information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 </a:t>
            </a:r>
            <a:r>
              <a:rPr lang="en-US" sz="2800" dirty="0"/>
              <a:t>on a</a:t>
            </a:r>
            <a:r>
              <a:rPr lang="en-US" sz="2800" dirty="0" smtClean="0"/>
              <a:t> </a:t>
            </a:r>
            <a:r>
              <a:rPr lang="en-US" sz="2800" dirty="0"/>
              <a:t>portion of the Internet.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95800"/>
            <a:ext cx="2819400" cy="199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6921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Style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556313" cy="51054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/>
              <a:t>D</a:t>
            </a:r>
            <a:r>
              <a:rPr lang="en-US" sz="2400" dirty="0" smtClean="0"/>
              <a:t>escribes </a:t>
            </a:r>
            <a:r>
              <a:rPr lang="en-US" sz="2400" dirty="0"/>
              <a:t>how </a:t>
            </a:r>
            <a:r>
              <a:rPr lang="en-US" sz="2400" dirty="0" smtClean="0"/>
              <a:t>HTML </a:t>
            </a:r>
            <a:r>
              <a:rPr lang="en-US" sz="2400" dirty="0"/>
              <a:t>elements in a page are </a:t>
            </a:r>
            <a:r>
              <a:rPr lang="en-US" sz="2400" dirty="0" smtClean="0"/>
              <a:t>displayed.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aves </a:t>
            </a:r>
            <a:r>
              <a:rPr lang="en-US" sz="2400" dirty="0"/>
              <a:t>a lot of time and </a:t>
            </a:r>
            <a:r>
              <a:rPr lang="en-US" sz="2400" dirty="0" smtClean="0"/>
              <a:t>effort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describe and control </a:t>
            </a:r>
            <a:r>
              <a:rPr lang="en-US" sz="2400" dirty="0" smtClean="0"/>
              <a:t>how multiple </a:t>
            </a:r>
            <a:r>
              <a:rPr lang="en-US" sz="2400" dirty="0"/>
              <a:t>Web pages are laid out, without having to redo the code </a:t>
            </a:r>
            <a:r>
              <a:rPr lang="en-US" sz="2400" dirty="0" smtClean="0"/>
              <a:t>for every page. 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dirty="0"/>
              <a:t>There are three main ways of adding CSS to HTML </a:t>
            </a:r>
            <a:r>
              <a:rPr lang="en-US" sz="2400" dirty="0" smtClean="0"/>
              <a:t>elements:</a:t>
            </a:r>
          </a:p>
          <a:p>
            <a:pPr marL="906463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/>
              <a:t>inline</a:t>
            </a:r>
            <a:r>
              <a:rPr lang="en-US" sz="2400" dirty="0"/>
              <a:t>, </a:t>
            </a:r>
            <a:endParaRPr lang="en-US" sz="2400" dirty="0" smtClean="0"/>
          </a:p>
          <a:p>
            <a:pPr marL="906463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/>
              <a:t>internal</a:t>
            </a:r>
            <a:r>
              <a:rPr lang="en-US" sz="2400" dirty="0"/>
              <a:t>, and </a:t>
            </a:r>
            <a:endParaRPr lang="en-US" sz="2400" dirty="0" smtClean="0"/>
          </a:p>
          <a:p>
            <a:pPr marL="906463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400" dirty="0" smtClean="0"/>
              <a:t>external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9688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seful </a:t>
            </a:r>
            <a:r>
              <a:rPr lang="en-US" dirty="0"/>
              <a:t>for applying a unique style to a single HTML element:</a:t>
            </a:r>
          </a:p>
          <a:p>
            <a:pPr lvl="1"/>
            <a:r>
              <a:rPr lang="en-US" dirty="0"/>
              <a:t>Inline styling uses the </a:t>
            </a:r>
            <a:r>
              <a:rPr lang="en-US" b="1" dirty="0"/>
              <a:t>style attribute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inline styling changes the text color of a single heading:</a:t>
            </a:r>
          </a:p>
          <a:p>
            <a:pPr marL="64008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&lt;!DOCTYPE html&gt;</a:t>
            </a:r>
          </a:p>
          <a:p>
            <a:pPr marL="64008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&lt;html&gt;</a:t>
            </a:r>
          </a:p>
          <a:p>
            <a:pPr marL="64008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&lt;body&gt;</a:t>
            </a:r>
          </a:p>
          <a:p>
            <a:pPr marL="1143000" lvl="3" indent="0">
              <a:buNone/>
            </a:pPr>
            <a:r>
              <a:rPr lang="en-US" dirty="0">
                <a:solidFill>
                  <a:srgbClr val="0070C0"/>
                </a:solidFill>
              </a:rPr>
              <a:t>&lt;h1 style="</a:t>
            </a:r>
            <a:r>
              <a:rPr lang="en-US" dirty="0" err="1">
                <a:solidFill>
                  <a:srgbClr val="0070C0"/>
                </a:solidFill>
              </a:rPr>
              <a:t>color:blue</a:t>
            </a:r>
            <a:r>
              <a:rPr lang="en-US" dirty="0">
                <a:solidFill>
                  <a:srgbClr val="0070C0"/>
                </a:solidFill>
              </a:rPr>
              <a:t>"&gt;This is a Blue Heading&lt;/h1&gt;</a:t>
            </a:r>
          </a:p>
          <a:p>
            <a:pPr marL="64008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&lt;/body&gt;</a:t>
            </a:r>
          </a:p>
          <a:p>
            <a:pPr marL="64008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&lt;/html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334000"/>
            <a:ext cx="3512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This is a Blue Heading</a:t>
            </a:r>
          </a:p>
        </p:txBody>
      </p:sp>
    </p:spTree>
    <p:extLst>
      <p:ext uri="{BB962C8B-B14F-4D97-AF65-F5344CB8AC3E}">
        <p14:creationId xmlns:p14="http://schemas.microsoft.com/office/powerpoint/2010/main" val="3840800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7556313" cy="51816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Can be used to define a common style for all HTML elements on a </a:t>
            </a:r>
            <a:r>
              <a:rPr lang="en-US" sz="3200" i="1" dirty="0"/>
              <a:t>page</a:t>
            </a:r>
            <a:endParaRPr lang="en-US" sz="3200" b="1" i="1" dirty="0"/>
          </a:p>
          <a:p>
            <a:r>
              <a:rPr lang="en-US" sz="3200" b="1" dirty="0"/>
              <a:t>Internal styling</a:t>
            </a:r>
            <a:r>
              <a:rPr lang="en-US" sz="3200" dirty="0"/>
              <a:t> is defined in the </a:t>
            </a:r>
            <a:r>
              <a:rPr lang="en-US" sz="3200" b="1" dirty="0"/>
              <a:t>&lt;head&gt;</a:t>
            </a:r>
            <a:r>
              <a:rPr lang="en-US" sz="3200" dirty="0"/>
              <a:t> section of an HTML page, using a </a:t>
            </a:r>
            <a:r>
              <a:rPr lang="en-US" sz="3200" b="1" dirty="0"/>
              <a:t>&lt;style&gt;</a:t>
            </a:r>
            <a:r>
              <a:rPr lang="en-US" sz="3200" dirty="0"/>
              <a:t> element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endParaRPr lang="en-US" sz="3200" dirty="0"/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&lt;!DOCTYPE html&gt;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&lt;html&gt;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&lt;head&gt;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>
                <a:solidFill>
                  <a:srgbClr val="0070C0"/>
                </a:solidFill>
              </a:rPr>
              <a:t>	</a:t>
            </a:r>
            <a:r>
              <a:rPr lang="en-US" sz="2500" dirty="0" smtClean="0">
                <a:solidFill>
                  <a:srgbClr val="0070C0"/>
                </a:solidFill>
              </a:rPr>
              <a:t>&lt;</a:t>
            </a:r>
            <a:r>
              <a:rPr lang="en-US" sz="2500" dirty="0">
                <a:solidFill>
                  <a:srgbClr val="0070C0"/>
                </a:solidFill>
              </a:rPr>
              <a:t>style&gt;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	body </a:t>
            </a:r>
            <a:r>
              <a:rPr lang="en-US" sz="2500" dirty="0">
                <a:solidFill>
                  <a:srgbClr val="0070C0"/>
                </a:solidFill>
              </a:rPr>
              <a:t>{</a:t>
            </a:r>
            <a:r>
              <a:rPr lang="en-US" sz="2500" dirty="0" err="1">
                <a:solidFill>
                  <a:srgbClr val="0070C0"/>
                </a:solidFill>
              </a:rPr>
              <a:t>background-color:lightgrey</a:t>
            </a:r>
            <a:r>
              <a:rPr lang="en-US" sz="2500" dirty="0">
                <a:solidFill>
                  <a:srgbClr val="0070C0"/>
                </a:solidFill>
              </a:rPr>
              <a:t>}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	h1   </a:t>
            </a:r>
            <a:r>
              <a:rPr lang="en-US" sz="2500" dirty="0">
                <a:solidFill>
                  <a:srgbClr val="0070C0"/>
                </a:solidFill>
              </a:rPr>
              <a:t>{</a:t>
            </a:r>
            <a:r>
              <a:rPr lang="en-US" sz="2500" dirty="0" err="1">
                <a:solidFill>
                  <a:srgbClr val="0070C0"/>
                </a:solidFill>
              </a:rPr>
              <a:t>color:blue</a:t>
            </a:r>
            <a:r>
              <a:rPr lang="en-US" sz="2500" dirty="0">
                <a:solidFill>
                  <a:srgbClr val="0070C0"/>
                </a:solidFill>
              </a:rPr>
              <a:t>}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	p    </a:t>
            </a:r>
            <a:r>
              <a:rPr lang="en-US" sz="2500" dirty="0">
                <a:solidFill>
                  <a:srgbClr val="0070C0"/>
                </a:solidFill>
              </a:rPr>
              <a:t>{</a:t>
            </a:r>
            <a:r>
              <a:rPr lang="en-US" sz="2500" dirty="0" err="1">
                <a:solidFill>
                  <a:srgbClr val="0070C0"/>
                </a:solidFill>
              </a:rPr>
              <a:t>color:green</a:t>
            </a:r>
            <a:r>
              <a:rPr lang="en-US" sz="2500" dirty="0">
                <a:solidFill>
                  <a:srgbClr val="0070C0"/>
                </a:solidFill>
              </a:rPr>
              <a:t>}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&lt;</a:t>
            </a:r>
            <a:r>
              <a:rPr lang="en-US" sz="2500" dirty="0">
                <a:solidFill>
                  <a:srgbClr val="0070C0"/>
                </a:solidFill>
              </a:rPr>
              <a:t>/style&gt;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&lt;</a:t>
            </a:r>
            <a:r>
              <a:rPr lang="en-US" sz="2500" dirty="0">
                <a:solidFill>
                  <a:srgbClr val="0070C0"/>
                </a:solidFill>
              </a:rPr>
              <a:t>/head&gt;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70C0"/>
                </a:solidFill>
              </a:rPr>
              <a:t>	</a:t>
            </a:r>
            <a:r>
              <a:rPr lang="en-US" sz="2500" dirty="0" smtClean="0">
                <a:solidFill>
                  <a:srgbClr val="000000"/>
                </a:solidFill>
              </a:rPr>
              <a:t>&lt;</a:t>
            </a:r>
            <a:r>
              <a:rPr lang="en-US" sz="2500" dirty="0">
                <a:solidFill>
                  <a:srgbClr val="000000"/>
                </a:solidFill>
              </a:rPr>
              <a:t>body&gt;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0000"/>
                </a:solidFill>
              </a:rPr>
              <a:t>		&lt;</a:t>
            </a:r>
            <a:r>
              <a:rPr lang="en-US" sz="2500" dirty="0">
                <a:solidFill>
                  <a:srgbClr val="000000"/>
                </a:solidFill>
              </a:rPr>
              <a:t>h1&gt;This is a heading&lt;/h1&gt;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0000"/>
                </a:solidFill>
              </a:rPr>
              <a:t>		&lt;</a:t>
            </a:r>
            <a:r>
              <a:rPr lang="en-US" sz="2500" dirty="0">
                <a:solidFill>
                  <a:srgbClr val="000000"/>
                </a:solidFill>
              </a:rPr>
              <a:t>p&gt;This is a paragraph.&lt;/p&gt;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0000"/>
                </a:solidFill>
              </a:rPr>
              <a:t>	&lt;</a:t>
            </a:r>
            <a:r>
              <a:rPr lang="en-US" sz="2500" dirty="0">
                <a:solidFill>
                  <a:srgbClr val="000000"/>
                </a:solidFill>
              </a:rPr>
              <a:t>/body</a:t>
            </a:r>
            <a:r>
              <a:rPr lang="en-US" sz="2500" dirty="0" smtClean="0">
                <a:solidFill>
                  <a:srgbClr val="000000"/>
                </a:solidFill>
              </a:rPr>
              <a:t>&gt;</a:t>
            </a:r>
          </a:p>
          <a:p>
            <a:pPr marL="0" lvl="2" indent="0">
              <a:buNone/>
              <a:tabLst>
                <a:tab pos="460375" algn="l"/>
                <a:tab pos="909638" algn="l"/>
              </a:tabLst>
            </a:pPr>
            <a:r>
              <a:rPr lang="en-US" sz="2500" dirty="0" smtClean="0">
                <a:solidFill>
                  <a:srgbClr val="000000"/>
                </a:solidFill>
              </a:rPr>
              <a:t>&lt;</a:t>
            </a:r>
            <a:r>
              <a:rPr lang="en-US" sz="2500" dirty="0">
                <a:solidFill>
                  <a:srgbClr val="000000"/>
                </a:solidFill>
              </a:rPr>
              <a:t>/html</a:t>
            </a:r>
            <a:r>
              <a:rPr lang="en-US" sz="2500" dirty="0" smtClean="0">
                <a:solidFill>
                  <a:srgbClr val="000000"/>
                </a:solidFill>
              </a:rPr>
              <a:t>&gt;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24835" r="20199" b="36359"/>
          <a:stretch/>
        </p:blipFill>
        <p:spPr bwMode="auto">
          <a:xfrm>
            <a:off x="4800600" y="3276600"/>
            <a:ext cx="3903260" cy="33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094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7800"/>
            <a:ext cx="7556313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External style sheet are ideal when the style is applied to many pages.</a:t>
            </a:r>
          </a:p>
          <a:p>
            <a:r>
              <a:rPr lang="en-US" dirty="0"/>
              <a:t>You can change the look of an entire site by changing one file.</a:t>
            </a:r>
          </a:p>
          <a:p>
            <a:r>
              <a:rPr lang="en-US" b="1" dirty="0"/>
              <a:t>External styles</a:t>
            </a:r>
            <a:r>
              <a:rPr lang="en-US" dirty="0"/>
              <a:t> are defined in the </a:t>
            </a:r>
            <a:r>
              <a:rPr lang="en-US" b="1" dirty="0"/>
              <a:t>&lt;head&gt;</a:t>
            </a:r>
            <a:r>
              <a:rPr lang="en-US" dirty="0"/>
              <a:t> section of an HTML page, in the </a:t>
            </a:r>
            <a:r>
              <a:rPr lang="en-US" b="1" dirty="0"/>
              <a:t>&lt;link&gt;</a:t>
            </a:r>
            <a:r>
              <a:rPr lang="en-US" dirty="0"/>
              <a:t> element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!DOCTYPE </a:t>
            </a:r>
            <a:r>
              <a:rPr lang="en-US" dirty="0" smtClean="0">
                <a:solidFill>
                  <a:srgbClr val="000000"/>
                </a:solidFill>
              </a:rPr>
              <a:t>html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html&gt;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	&lt;</a:t>
            </a:r>
            <a:r>
              <a:rPr lang="en-US" dirty="0">
                <a:solidFill>
                  <a:srgbClr val="0070C0"/>
                </a:solidFill>
              </a:rPr>
              <a:t>head&gt;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	&lt;</a:t>
            </a:r>
            <a:r>
              <a:rPr lang="en-US" dirty="0">
                <a:solidFill>
                  <a:srgbClr val="0070C0"/>
                </a:solidFill>
              </a:rPr>
              <a:t>link </a:t>
            </a:r>
            <a:r>
              <a:rPr lang="en-US" dirty="0" err="1">
                <a:solidFill>
                  <a:srgbClr val="0070C0"/>
                </a:solidFill>
              </a:rPr>
              <a:t>rel</a:t>
            </a:r>
            <a:r>
              <a:rPr lang="en-US" dirty="0">
                <a:solidFill>
                  <a:srgbClr val="0070C0"/>
                </a:solidFill>
              </a:rPr>
              <a:t>="</a:t>
            </a:r>
            <a:r>
              <a:rPr lang="en-US" dirty="0" err="1">
                <a:solidFill>
                  <a:srgbClr val="0070C0"/>
                </a:solidFill>
              </a:rPr>
              <a:t>stylesheet</a:t>
            </a:r>
            <a:r>
              <a:rPr lang="en-US" dirty="0">
                <a:solidFill>
                  <a:srgbClr val="0070C0"/>
                </a:solidFill>
              </a:rPr>
              <a:t>" </a:t>
            </a:r>
            <a:r>
              <a:rPr lang="en-US" dirty="0" err="1">
                <a:solidFill>
                  <a:srgbClr val="0070C0"/>
                </a:solidFill>
              </a:rPr>
              <a:t>href</a:t>
            </a:r>
            <a:r>
              <a:rPr lang="en-US" dirty="0">
                <a:solidFill>
                  <a:srgbClr val="0070C0"/>
                </a:solidFill>
              </a:rPr>
              <a:t>="</a:t>
            </a:r>
            <a:r>
              <a:rPr lang="en-US" dirty="0" err="1" smtClean="0">
                <a:solidFill>
                  <a:srgbClr val="0070C0"/>
                </a:solidFill>
              </a:rPr>
              <a:t>styles.css</a:t>
            </a:r>
            <a:r>
              <a:rPr lang="en-US" dirty="0" smtClean="0">
                <a:solidFill>
                  <a:srgbClr val="0070C0"/>
                </a:solidFill>
              </a:rPr>
              <a:t>” type=“txt/</a:t>
            </a:r>
            <a:r>
              <a:rPr lang="en-US" dirty="0" err="1" smtClean="0">
                <a:solidFill>
                  <a:srgbClr val="0070C0"/>
                </a:solidFill>
              </a:rPr>
              <a:t>css</a:t>
            </a:r>
            <a:r>
              <a:rPr lang="en-US" dirty="0" smtClean="0">
                <a:solidFill>
                  <a:srgbClr val="0070C0"/>
                </a:solidFill>
              </a:rPr>
              <a:t>”&gt;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	&lt;</a:t>
            </a:r>
            <a:r>
              <a:rPr lang="en-US" dirty="0">
                <a:solidFill>
                  <a:srgbClr val="0070C0"/>
                </a:solidFill>
              </a:rPr>
              <a:t>/head&gt;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body&gt;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	&lt;</a:t>
            </a:r>
            <a:r>
              <a:rPr lang="en-US" dirty="0">
                <a:solidFill>
                  <a:srgbClr val="000000"/>
                </a:solidFill>
              </a:rPr>
              <a:t>h1&gt;This is a heading&lt;/h1&gt;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	&lt;</a:t>
            </a:r>
            <a:r>
              <a:rPr lang="en-US" dirty="0">
                <a:solidFill>
                  <a:srgbClr val="000000"/>
                </a:solidFill>
              </a:rPr>
              <a:t>p&gt;This is a paragraph.&lt;/p&gt;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&lt;</a:t>
            </a:r>
            <a:r>
              <a:rPr lang="en-US" dirty="0">
                <a:solidFill>
                  <a:srgbClr val="000000"/>
                </a:solidFill>
              </a:rPr>
              <a:t>/body&gt;</a:t>
            </a:r>
          </a:p>
          <a:p>
            <a:pPr marL="0" indent="0">
              <a:spcBef>
                <a:spcPts val="5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/html&gt;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24835" r="27101" b="60592"/>
          <a:stretch/>
        </p:blipFill>
        <p:spPr bwMode="auto">
          <a:xfrm>
            <a:off x="4876800" y="4495800"/>
            <a:ext cx="396757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38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Displaying data </a:t>
            </a:r>
            <a:r>
              <a:rPr lang="en-US" dirty="0"/>
              <a:t>in a grid-like </a:t>
            </a:r>
            <a:r>
              <a:rPr lang="en-US" dirty="0" smtClean="0"/>
              <a:t>fashion</a:t>
            </a:r>
          </a:p>
          <a:p>
            <a:r>
              <a:rPr lang="en-US" dirty="0" smtClean="0"/>
              <a:t> NOT </a:t>
            </a:r>
            <a:r>
              <a:rPr lang="en-US" dirty="0"/>
              <a:t>for the purposes of laying out a web page, or the sections within a web page.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Tables are defined with the </a:t>
            </a:r>
            <a:r>
              <a:rPr lang="en-US" b="1" dirty="0"/>
              <a:t>&lt;table&gt;</a:t>
            </a:r>
            <a:r>
              <a:rPr lang="en-US" dirty="0"/>
              <a:t> tag.</a:t>
            </a:r>
          </a:p>
          <a:p>
            <a:r>
              <a:rPr lang="en-US" dirty="0"/>
              <a:t>Tables are divided into </a:t>
            </a:r>
            <a:r>
              <a:rPr lang="en-US" b="1" dirty="0"/>
              <a:t>table rows</a:t>
            </a:r>
            <a:r>
              <a:rPr lang="en-US" dirty="0"/>
              <a:t> with the </a:t>
            </a:r>
            <a:r>
              <a:rPr lang="en-US" b="1" dirty="0"/>
              <a:t>&lt;</a:t>
            </a:r>
            <a:r>
              <a:rPr lang="en-US" b="1" dirty="0" err="1"/>
              <a:t>tr</a:t>
            </a:r>
            <a:r>
              <a:rPr lang="en-US" b="1" dirty="0"/>
              <a:t>&gt;</a:t>
            </a:r>
            <a:r>
              <a:rPr lang="en-US" dirty="0"/>
              <a:t> tag.</a:t>
            </a:r>
          </a:p>
          <a:p>
            <a:r>
              <a:rPr lang="en-US" dirty="0"/>
              <a:t>Table rows are divided into </a:t>
            </a:r>
            <a:r>
              <a:rPr lang="en-US" b="1" dirty="0"/>
              <a:t>table data</a:t>
            </a:r>
            <a:r>
              <a:rPr lang="en-US" dirty="0"/>
              <a:t> with the </a:t>
            </a:r>
            <a:r>
              <a:rPr lang="en-US" b="1" dirty="0"/>
              <a:t>&lt;td&gt;</a:t>
            </a:r>
            <a:r>
              <a:rPr lang="en-US" dirty="0"/>
              <a:t> tag.</a:t>
            </a:r>
          </a:p>
          <a:p>
            <a:r>
              <a:rPr lang="en-US" dirty="0"/>
              <a:t>A table row can also be divided into </a:t>
            </a:r>
            <a:r>
              <a:rPr lang="en-US" b="1" dirty="0"/>
              <a:t>table headings</a:t>
            </a:r>
            <a:r>
              <a:rPr lang="en-US" dirty="0"/>
              <a:t> with the </a:t>
            </a:r>
            <a:r>
              <a:rPr lang="en-US" b="1" dirty="0"/>
              <a:t>&lt;</a:t>
            </a:r>
            <a:r>
              <a:rPr lang="en-US" b="1" dirty="0" err="1"/>
              <a:t>th</a:t>
            </a:r>
            <a:r>
              <a:rPr lang="en-US" b="1" dirty="0"/>
              <a:t>&gt;</a:t>
            </a:r>
            <a:r>
              <a:rPr lang="en-US" dirty="0"/>
              <a:t> tag.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4" t="31203" r="7960" b="53513"/>
          <a:stretch/>
        </p:blipFill>
        <p:spPr bwMode="auto">
          <a:xfrm>
            <a:off x="1905000" y="2743200"/>
            <a:ext cx="5570562" cy="130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21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&lt;table&gt;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		&lt;td&gt;</a:t>
            </a:r>
            <a:r>
              <a:rPr lang="en-US" dirty="0" smtClean="0">
                <a:solidFill>
                  <a:schemeClr val="tx1"/>
                </a:solidFill>
              </a:rPr>
              <a:t>Jill</a:t>
            </a:r>
            <a:r>
              <a:rPr lang="en-US" dirty="0" smtClean="0">
                <a:solidFill>
                  <a:srgbClr val="FF0000"/>
                </a:solidFill>
              </a:rPr>
              <a:t>&lt;/td&gt; </a:t>
            </a:r>
            <a:r>
              <a:rPr lang="en-US" dirty="0" smtClean="0">
                <a:solidFill>
                  <a:srgbClr val="00B050"/>
                </a:solidFill>
              </a:rPr>
              <a:t>&lt;td&gt;</a:t>
            </a:r>
            <a:r>
              <a:rPr lang="en-US" dirty="0" smtClean="0">
                <a:solidFill>
                  <a:schemeClr val="tx1"/>
                </a:solidFill>
              </a:rPr>
              <a:t>Smith</a:t>
            </a:r>
            <a:r>
              <a:rPr lang="en-US" dirty="0" smtClean="0">
                <a:solidFill>
                  <a:srgbClr val="00B050"/>
                </a:solidFill>
              </a:rPr>
              <a:t>&lt;/td&gt;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&lt;td&gt;</a:t>
            </a:r>
            <a:r>
              <a:rPr lang="en-US" dirty="0" smtClean="0">
                <a:solidFill>
                  <a:schemeClr val="tx1"/>
                </a:solidFill>
              </a:rPr>
              <a:t>50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&lt;/td&gt;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	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		&lt;td&gt;</a:t>
            </a:r>
            <a:r>
              <a:rPr lang="en-US" dirty="0" smtClean="0">
                <a:solidFill>
                  <a:schemeClr val="tx1"/>
                </a:solidFill>
              </a:rPr>
              <a:t>Eve</a:t>
            </a:r>
            <a:r>
              <a:rPr lang="en-US" dirty="0" smtClean="0">
                <a:solidFill>
                  <a:srgbClr val="FF0000"/>
                </a:solidFill>
              </a:rPr>
              <a:t>&lt;/</a:t>
            </a:r>
            <a:r>
              <a:rPr lang="en-US" dirty="0">
                <a:solidFill>
                  <a:srgbClr val="FF0000"/>
                </a:solidFill>
              </a:rPr>
              <a:t>td&gt; </a:t>
            </a:r>
            <a:r>
              <a:rPr lang="en-US" dirty="0">
                <a:solidFill>
                  <a:srgbClr val="00B050"/>
                </a:solidFill>
              </a:rPr>
              <a:t>&lt;</a:t>
            </a:r>
            <a:r>
              <a:rPr lang="en-US" dirty="0" smtClean="0">
                <a:solidFill>
                  <a:srgbClr val="00B050"/>
                </a:solidFill>
              </a:rPr>
              <a:t>td&gt;</a:t>
            </a:r>
            <a:r>
              <a:rPr lang="en-US" dirty="0" smtClean="0">
                <a:solidFill>
                  <a:schemeClr val="tx1"/>
                </a:solidFill>
              </a:rPr>
              <a:t>Jackson</a:t>
            </a:r>
            <a:r>
              <a:rPr lang="en-US" dirty="0" smtClean="0">
                <a:solidFill>
                  <a:srgbClr val="00B050"/>
                </a:solidFill>
              </a:rPr>
              <a:t>&lt;/</a:t>
            </a:r>
            <a:r>
              <a:rPr lang="en-US" dirty="0">
                <a:solidFill>
                  <a:srgbClr val="00B050"/>
                </a:solidFill>
              </a:rPr>
              <a:t>td&gt;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td&gt;</a:t>
            </a:r>
            <a:r>
              <a:rPr lang="en-US" dirty="0" smtClean="0">
                <a:solidFill>
                  <a:schemeClr val="tx1"/>
                </a:solidFill>
              </a:rPr>
              <a:t>94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en-US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	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		&lt;td&gt;</a:t>
            </a:r>
            <a:r>
              <a:rPr lang="en-US" dirty="0" smtClean="0">
                <a:solidFill>
                  <a:schemeClr val="tx1"/>
                </a:solidFill>
              </a:rPr>
              <a:t>John</a:t>
            </a:r>
            <a:r>
              <a:rPr lang="en-US" dirty="0" smtClean="0">
                <a:solidFill>
                  <a:srgbClr val="FF0000"/>
                </a:solidFill>
              </a:rPr>
              <a:t>&lt;/</a:t>
            </a:r>
            <a:r>
              <a:rPr lang="en-US" dirty="0">
                <a:solidFill>
                  <a:srgbClr val="FF0000"/>
                </a:solidFill>
              </a:rPr>
              <a:t>td&gt; </a:t>
            </a:r>
            <a:r>
              <a:rPr lang="en-US" dirty="0">
                <a:solidFill>
                  <a:srgbClr val="00B050"/>
                </a:solidFill>
              </a:rPr>
              <a:t>&lt;</a:t>
            </a:r>
            <a:r>
              <a:rPr lang="en-US" dirty="0" smtClean="0">
                <a:solidFill>
                  <a:srgbClr val="00B050"/>
                </a:solidFill>
              </a:rPr>
              <a:t>td&gt;</a:t>
            </a:r>
            <a:r>
              <a:rPr lang="en-US" dirty="0" smtClean="0">
                <a:solidFill>
                  <a:schemeClr val="tx1"/>
                </a:solidFill>
              </a:rPr>
              <a:t>Doe</a:t>
            </a:r>
            <a:r>
              <a:rPr lang="en-US" dirty="0" smtClean="0">
                <a:solidFill>
                  <a:srgbClr val="00B050"/>
                </a:solidFill>
              </a:rPr>
              <a:t>&lt;/</a:t>
            </a:r>
            <a:r>
              <a:rPr lang="en-US" dirty="0">
                <a:solidFill>
                  <a:srgbClr val="00B050"/>
                </a:solidFill>
              </a:rPr>
              <a:t>td&gt;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td&gt;</a:t>
            </a:r>
            <a:r>
              <a:rPr lang="en-US" dirty="0" smtClean="0">
                <a:solidFill>
                  <a:schemeClr val="tx1"/>
                </a:solidFill>
              </a:rPr>
              <a:t>80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en-US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	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&lt;/table&gt;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250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Multi-media &amp; Interactivity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Animation, Audio &amp; Video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687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3.3.8: Create and/or edit animation files, and integrate them into a Web page. </a:t>
            </a:r>
            <a:endParaRPr lang="en-US" dirty="0"/>
          </a:p>
          <a:p>
            <a:r>
              <a:rPr lang="en-US" b="1" dirty="0"/>
              <a:t>3.3.9: Create and/or edit video files, and integrate them into a Web page. </a:t>
            </a:r>
            <a:endParaRPr lang="en-US" dirty="0"/>
          </a:p>
          <a:p>
            <a:r>
              <a:rPr lang="en-US" b="1" dirty="0"/>
              <a:t>3.3.10: Use Dynamic HTML (DHTML) to enhance Web page interactivity.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30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Use animation </a:t>
            </a:r>
            <a:r>
              <a:rPr lang="en-US" dirty="0"/>
              <a:t>to draw attention to information on a </a:t>
            </a:r>
            <a:r>
              <a:rPr lang="en-US" dirty="0" smtClean="0"/>
              <a:t>page.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Animation </a:t>
            </a:r>
            <a:r>
              <a:rPr lang="en-US" dirty="0"/>
              <a:t>at its simplest refers to moving pictures such </a:t>
            </a:r>
            <a:r>
              <a:rPr lang="en-US" dirty="0" smtClean="0"/>
              <a:t>as: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cartoon, </a:t>
            </a:r>
            <a:endParaRPr lang="en-US" dirty="0" smtClean="0"/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demonstrations </a:t>
            </a:r>
            <a:r>
              <a:rPr lang="en-US" dirty="0"/>
              <a:t>to teach a </a:t>
            </a:r>
            <a:r>
              <a:rPr lang="en-US" dirty="0" smtClean="0"/>
              <a:t>concept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or scrolling text. 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/>
              <a:t>R</a:t>
            </a:r>
            <a:r>
              <a:rPr lang="en-US" dirty="0" smtClean="0"/>
              <a:t>ule</a:t>
            </a:r>
            <a:r>
              <a:rPr lang="en-US" dirty="0"/>
              <a:t>: If the animation does not add specific value to your page, you are best off leaving it out.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Examples </a:t>
            </a:r>
            <a:r>
              <a:rPr lang="en-US" dirty="0"/>
              <a:t>of animation that make sense are: 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Public </a:t>
            </a:r>
            <a:r>
              <a:rPr lang="en-US" dirty="0"/>
              <a:t>Service Announcements 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Demonstrating </a:t>
            </a:r>
            <a:r>
              <a:rPr lang="en-US" dirty="0"/>
              <a:t>a concept (teaching examples) 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To </a:t>
            </a:r>
            <a:r>
              <a:rPr lang="en-US" dirty="0"/>
              <a:t>draw attention to something new and exciting such as a new product or service </a:t>
            </a:r>
          </a:p>
        </p:txBody>
      </p:sp>
    </p:spTree>
    <p:extLst>
      <p:ext uri="{BB962C8B-B14F-4D97-AF65-F5344CB8AC3E}">
        <p14:creationId xmlns:p14="http://schemas.microsoft.com/office/powerpoint/2010/main" val="6490370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7800"/>
            <a:ext cx="7556313" cy="5105400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Audio file must be hosted on web server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§"/>
            </a:pPr>
            <a:r>
              <a:rPr lang="en-US" b="1" dirty="0" smtClean="0"/>
              <a:t>Element:  </a:t>
            </a:r>
            <a:r>
              <a:rPr lang="en-US" dirty="0" smtClean="0"/>
              <a:t>audio &lt;audio&gt;  &lt;/audio&gt;</a:t>
            </a:r>
          </a:p>
          <a:p>
            <a:pPr marL="1141413" lvl="1" indent="-452438">
              <a:spcBef>
                <a:spcPts val="1000"/>
              </a:spcBef>
              <a:buFont typeface="Wingdings" charset="2"/>
              <a:buChar char="§"/>
            </a:pPr>
            <a:r>
              <a:rPr lang="en-US" b="1" dirty="0" smtClean="0"/>
              <a:t>Attributes</a:t>
            </a:r>
            <a:r>
              <a:rPr lang="en-US" dirty="0" smtClean="0"/>
              <a:t>: controls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§"/>
            </a:pPr>
            <a:r>
              <a:rPr lang="en-US" b="1" dirty="0" smtClean="0"/>
              <a:t>Element:  </a:t>
            </a:r>
            <a:r>
              <a:rPr lang="en-US" dirty="0" smtClean="0"/>
              <a:t>source</a:t>
            </a:r>
          </a:p>
          <a:p>
            <a:pPr marL="1141413" lvl="1" indent="-452438">
              <a:spcBef>
                <a:spcPts val="1000"/>
              </a:spcBef>
              <a:buFont typeface="Wingdings" charset="2"/>
              <a:buChar char="§"/>
            </a:pPr>
            <a:r>
              <a:rPr lang="en-US" b="1" dirty="0" smtClean="0"/>
              <a:t>Attributes:  </a:t>
            </a:r>
            <a:r>
              <a:rPr lang="en-US" dirty="0" err="1" smtClean="0"/>
              <a:t>src</a:t>
            </a:r>
            <a:r>
              <a:rPr lang="en-US" dirty="0" smtClean="0"/>
              <a:t>, type</a:t>
            </a:r>
          </a:p>
          <a:p>
            <a:pPr marL="0" indent="0">
              <a:spcBef>
                <a:spcPts val="10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/>
              <a:t>&lt;audio controls&gt; </a:t>
            </a:r>
          </a:p>
          <a:p>
            <a:pPr marL="0" indent="0">
              <a:spcBef>
                <a:spcPts val="10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/>
              <a:t>	&lt;</a:t>
            </a:r>
            <a:r>
              <a:rPr lang="en-US" dirty="0"/>
              <a:t>source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dirty="0" err="1"/>
              <a:t>horse.ogg</a:t>
            </a:r>
            <a:r>
              <a:rPr lang="en-US" dirty="0"/>
              <a:t>" type="audio/</a:t>
            </a:r>
            <a:r>
              <a:rPr lang="en-US" dirty="0" err="1"/>
              <a:t>ogg</a:t>
            </a:r>
            <a:r>
              <a:rPr lang="en-US" dirty="0"/>
              <a:t>"&gt; </a:t>
            </a:r>
          </a:p>
          <a:p>
            <a:pPr marL="0" indent="0">
              <a:spcBef>
                <a:spcPts val="10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/>
              <a:t>	&lt;</a:t>
            </a:r>
            <a:r>
              <a:rPr lang="en-US" dirty="0"/>
              <a:t>source </a:t>
            </a:r>
            <a:r>
              <a:rPr lang="en-US" dirty="0" err="1"/>
              <a:t>src</a:t>
            </a:r>
            <a:r>
              <a:rPr lang="en-US" dirty="0"/>
              <a:t>="horse.mp3" type="audio/mpeg"&gt; </a:t>
            </a:r>
          </a:p>
          <a:p>
            <a:pPr marL="0" indent="0">
              <a:spcBef>
                <a:spcPts val="10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 smtClean="0"/>
              <a:t>	Your </a:t>
            </a:r>
            <a:r>
              <a:rPr lang="en-US" dirty="0"/>
              <a:t>browser does not support the audio element. </a:t>
            </a:r>
          </a:p>
          <a:p>
            <a:pPr marL="0" indent="0">
              <a:spcBef>
                <a:spcPts val="1000"/>
              </a:spcBef>
              <a:buNone/>
              <a:tabLst>
                <a:tab pos="460375" algn="l"/>
                <a:tab pos="909638" algn="l"/>
              </a:tabLst>
            </a:pPr>
            <a:r>
              <a:rPr lang="en-US" dirty="0"/>
              <a:t>&lt;/audio&gt; </a:t>
            </a:r>
          </a:p>
        </p:txBody>
      </p:sp>
    </p:spTree>
    <p:extLst>
      <p:ext uri="{BB962C8B-B14F-4D97-AF65-F5344CB8AC3E}">
        <p14:creationId xmlns:p14="http://schemas.microsoft.com/office/powerpoint/2010/main" val="391644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56313" cy="4144963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Hyper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Text Markup Language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 smtClean="0"/>
              <a:t>Authoring language </a:t>
            </a:r>
            <a:r>
              <a:rPr lang="en-US" sz="2400" dirty="0"/>
              <a:t>used to create documents on the World Wide Web.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 smtClean="0"/>
              <a:t>Defines the </a:t>
            </a:r>
            <a:r>
              <a:rPr lang="en-US" sz="2400" dirty="0"/>
              <a:t>structure and layout of a Web </a:t>
            </a:r>
            <a:r>
              <a:rPr lang="en-US" sz="2400" dirty="0" smtClean="0"/>
              <a:t>page </a:t>
            </a:r>
            <a:br>
              <a:rPr lang="en-US" sz="2400" dirty="0" smtClean="0"/>
            </a:br>
            <a:r>
              <a:rPr lang="en-US" sz="2400" dirty="0" smtClean="0"/>
              <a:t>(How </a:t>
            </a:r>
            <a:r>
              <a:rPr lang="en-US" sz="2400" dirty="0"/>
              <a:t>a page looks and any special </a:t>
            </a:r>
            <a:r>
              <a:rPr lang="en-US" sz="2400" dirty="0" smtClean="0"/>
              <a:t>functions).</a:t>
            </a:r>
            <a:endParaRPr lang="en-US" sz="2400" dirty="0"/>
          </a:p>
          <a:p>
            <a:pPr lvl="1" indent="-457200">
              <a:buFont typeface="Wingdings" charset="2"/>
              <a:buChar char="ü"/>
            </a:pPr>
            <a:r>
              <a:rPr lang="en-US" sz="2400" dirty="0"/>
              <a:t>HTML </a:t>
            </a:r>
            <a:r>
              <a:rPr lang="en-US" sz="2400" dirty="0" smtClean="0"/>
              <a:t>uses “tags”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33800"/>
            <a:ext cx="2393396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63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Videos can make your pages more interesting and are often used to share something that cannot be as easily described in text.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ommon video types are:</a:t>
            </a:r>
          </a:p>
          <a:p>
            <a:pPr marL="912813" indent="-452438">
              <a:buFont typeface="Wingdings" charset="2"/>
              <a:buChar char="ü"/>
            </a:pPr>
            <a:r>
              <a:rPr lang="en-US" dirty="0" smtClean="0"/>
              <a:t>.</a:t>
            </a:r>
            <a:r>
              <a:rPr lang="en-US" dirty="0" err="1"/>
              <a:t>ogg</a:t>
            </a:r>
            <a:r>
              <a:rPr lang="en-US" dirty="0"/>
              <a:t> (open source), </a:t>
            </a:r>
            <a:endParaRPr lang="en-US" dirty="0" smtClean="0"/>
          </a:p>
          <a:p>
            <a:pPr marL="912813" indent="-452438">
              <a:buFont typeface="Wingdings" charset="2"/>
              <a:buChar char="ü"/>
            </a:pPr>
            <a:r>
              <a:rPr lang="en-US" dirty="0" smtClean="0"/>
              <a:t>.</a:t>
            </a:r>
            <a:r>
              <a:rPr lang="en-US" dirty="0"/>
              <a:t>mp4 and </a:t>
            </a:r>
            <a:endParaRPr lang="en-US" dirty="0" smtClean="0"/>
          </a:p>
          <a:p>
            <a:pPr marL="912813" indent="-452438">
              <a:buFont typeface="Wingdings" charset="2"/>
              <a:buChar char="ü"/>
            </a:pPr>
            <a:r>
              <a:rPr lang="en-US" dirty="0" smtClean="0"/>
              <a:t>.</a:t>
            </a:r>
            <a:r>
              <a:rPr lang="en-US" dirty="0" err="1"/>
              <a:t>mov</a:t>
            </a:r>
            <a:r>
              <a:rPr lang="en-US" dirty="0"/>
              <a:t> (</a:t>
            </a:r>
            <a:r>
              <a:rPr lang="en-US" dirty="0" err="1"/>
              <a:t>Quicktime</a:t>
            </a:r>
            <a:r>
              <a:rPr lang="en-US" dirty="0"/>
              <a:t> movies often associated with Apple). </a:t>
            </a:r>
          </a:p>
        </p:txBody>
      </p:sp>
    </p:spTree>
    <p:extLst>
      <p:ext uri="{BB962C8B-B14F-4D97-AF65-F5344CB8AC3E}">
        <p14:creationId xmlns:p14="http://schemas.microsoft.com/office/powerpoint/2010/main" val="8852189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>
                <a:solidFill>
                  <a:srgbClr val="0070C0"/>
                </a:solidFill>
              </a:rPr>
              <a:t>video</a:t>
            </a:r>
            <a:r>
              <a:rPr lang="en-US" dirty="0"/>
              <a:t> </a:t>
            </a:r>
            <a:r>
              <a:rPr lang="en-US" b="1" dirty="0"/>
              <a:t>width</a:t>
            </a:r>
            <a:r>
              <a:rPr lang="en-US" dirty="0"/>
              <a:t>="320" height="240" </a:t>
            </a:r>
            <a:r>
              <a:rPr lang="en-US" b="1" dirty="0"/>
              <a:t>controls poster </a:t>
            </a:r>
            <a:r>
              <a:rPr lang="en-US" b="1" dirty="0" err="1"/>
              <a:t>autoplay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  	&lt;</a:t>
            </a:r>
            <a:r>
              <a:rPr lang="en-US" dirty="0">
                <a:solidFill>
                  <a:srgbClr val="0070C0"/>
                </a:solidFill>
              </a:rPr>
              <a:t>source</a:t>
            </a:r>
            <a:r>
              <a:rPr lang="en-US" dirty="0"/>
              <a:t> </a:t>
            </a:r>
            <a:r>
              <a:rPr lang="en-US" b="1" dirty="0" err="1"/>
              <a:t>src</a:t>
            </a:r>
            <a:r>
              <a:rPr lang="en-US" dirty="0"/>
              <a:t>="movie.mp4" </a:t>
            </a:r>
            <a:r>
              <a:rPr lang="en-US" b="1" dirty="0"/>
              <a:t>type</a:t>
            </a:r>
            <a:r>
              <a:rPr lang="en-US" dirty="0"/>
              <a:t>="video/mp4"&gt;</a:t>
            </a:r>
            <a:br>
              <a:rPr lang="en-US" dirty="0"/>
            </a:br>
            <a:r>
              <a:rPr lang="en-US" dirty="0"/>
              <a:t>  	&lt;</a:t>
            </a:r>
            <a:r>
              <a:rPr lang="en-US" dirty="0">
                <a:solidFill>
                  <a:srgbClr val="0070C0"/>
                </a:solidFill>
              </a:rPr>
              <a:t>source</a:t>
            </a:r>
            <a:r>
              <a:rPr lang="en-US" dirty="0"/>
              <a:t> </a:t>
            </a:r>
            <a:r>
              <a:rPr lang="en-US" b="1" dirty="0" err="1"/>
              <a:t>src</a:t>
            </a:r>
            <a:r>
              <a:rPr lang="en-US" dirty="0"/>
              <a:t>="</a:t>
            </a:r>
            <a:r>
              <a:rPr lang="en-US" dirty="0" err="1"/>
              <a:t>movie.ogg</a:t>
            </a:r>
            <a:r>
              <a:rPr lang="en-US" dirty="0"/>
              <a:t>" </a:t>
            </a:r>
            <a:r>
              <a:rPr lang="en-US" b="1" dirty="0"/>
              <a:t>type</a:t>
            </a:r>
            <a:r>
              <a:rPr lang="en-US" dirty="0"/>
              <a:t>="video/</a:t>
            </a:r>
            <a:r>
              <a:rPr lang="en-US" dirty="0" err="1"/>
              <a:t>ogg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	&lt;</a:t>
            </a:r>
            <a:r>
              <a:rPr lang="en-US" dirty="0">
                <a:solidFill>
                  <a:srgbClr val="0070C0"/>
                </a:solidFill>
              </a:rPr>
              <a:t>source</a:t>
            </a:r>
            <a:r>
              <a:rPr lang="en-US" dirty="0"/>
              <a:t> </a:t>
            </a:r>
            <a:r>
              <a:rPr lang="en-US" b="1" dirty="0" err="1"/>
              <a:t>src</a:t>
            </a:r>
            <a:r>
              <a:rPr lang="en-US" dirty="0"/>
              <a:t>="</a:t>
            </a:r>
            <a:r>
              <a:rPr lang="en-US" dirty="0" err="1"/>
              <a:t>movie.webm</a:t>
            </a:r>
            <a:r>
              <a:rPr lang="en-US" dirty="0"/>
              <a:t>" </a:t>
            </a:r>
            <a:r>
              <a:rPr lang="en-US" b="1" dirty="0"/>
              <a:t>type</a:t>
            </a:r>
            <a:r>
              <a:rPr lang="en-US" dirty="0"/>
              <a:t>="video/</a:t>
            </a:r>
            <a:r>
              <a:rPr lang="en-US" dirty="0" err="1"/>
              <a:t>webm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  Your browser does not support the video tag.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>
                <a:solidFill>
                  <a:srgbClr val="0070C0"/>
                </a:solidFill>
              </a:rPr>
              <a:t>/video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&lt;video&gt;</a:t>
            </a:r>
            <a:r>
              <a:rPr lang="en-US" dirty="0"/>
              <a:t> element = width, height, controls, poster, </a:t>
            </a:r>
            <a:r>
              <a:rPr lang="en-US" dirty="0" err="1"/>
              <a:t>autoplay</a:t>
            </a:r>
            <a:r>
              <a:rPr lang="en-US" dirty="0"/>
              <a:t> </a:t>
            </a:r>
            <a:r>
              <a:rPr lang="en-US" b="1" dirty="0"/>
              <a:t>attributes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&lt;source&gt;</a:t>
            </a:r>
            <a:r>
              <a:rPr lang="en-US" dirty="0"/>
              <a:t> element = </a:t>
            </a:r>
            <a:r>
              <a:rPr lang="en-US" dirty="0" err="1"/>
              <a:t>src</a:t>
            </a:r>
            <a:r>
              <a:rPr lang="en-US" dirty="0"/>
              <a:t> &amp; type </a:t>
            </a:r>
            <a:r>
              <a:rPr lang="en-US" b="1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24013129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Attributes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4131"/>
              </p:ext>
            </p:extLst>
          </p:nvPr>
        </p:nvGraphicFramePr>
        <p:xfrm>
          <a:off x="381000" y="1447800"/>
          <a:ext cx="8404897" cy="52715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0200"/>
                <a:gridCol w="1371600"/>
                <a:gridCol w="5433097"/>
              </a:tblGrid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Attribute</a:t>
                      </a:r>
                    </a:p>
                  </a:txBody>
                  <a:tcPr marL="49308" marR="49308" marT="49308" marB="493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Value</a:t>
                      </a:r>
                    </a:p>
                  </a:txBody>
                  <a:tcPr marL="49308" marR="49308" marT="49308" marB="493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Description</a:t>
                      </a:r>
                    </a:p>
                  </a:txBody>
                  <a:tcPr marL="49308" marR="49308" marT="49308" marB="493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16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autoplay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effectLst/>
                        </a:rPr>
                        <a:t>autoplay</a:t>
                      </a:r>
                      <a:endParaRPr lang="en-US" sz="1400" dirty="0">
                        <a:effectLst/>
                      </a:endParaRP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Specifies that the video will start playing as soon as it is ready</a:t>
                      </a:r>
                    </a:p>
                  </a:txBody>
                  <a:tcPr marL="49308" marR="49308" marT="49308" marB="49308"/>
                </a:tc>
              </a:tr>
              <a:tr h="620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controls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controls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Specifies that video controls should be displayed (such as a play/pause button 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r>
                        <a:rPr lang="en-US" sz="1400" dirty="0">
                          <a:effectLst/>
                        </a:rPr>
                        <a:t>).</a:t>
                      </a:r>
                    </a:p>
                  </a:txBody>
                  <a:tcPr marL="49308" marR="49308" marT="49308" marB="49308"/>
                </a:tc>
              </a:tr>
              <a:tr h="3921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height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pixels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Sets the height of the video player</a:t>
                      </a:r>
                    </a:p>
                  </a:txBody>
                  <a:tcPr marL="49308" marR="49308" marT="49308" marB="49308"/>
                </a:tc>
              </a:tr>
              <a:tr h="5116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loop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loop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Specifies that the video will start over again, every time it is finished</a:t>
                      </a:r>
                    </a:p>
                  </a:txBody>
                  <a:tcPr marL="49308" marR="49308" marT="49308" marB="49308"/>
                </a:tc>
              </a:tr>
              <a:tr h="5116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muted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muted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Specifies that the audio output of the video should be muted</a:t>
                      </a:r>
                    </a:p>
                  </a:txBody>
                  <a:tcPr marL="49308" marR="49308" marT="49308" marB="49308"/>
                </a:tc>
              </a:tr>
              <a:tr h="620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poster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URL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Specifies an image to be shown while the video is downloading, or until the user hits the play button</a:t>
                      </a:r>
                    </a:p>
                  </a:txBody>
                  <a:tcPr marL="49308" marR="49308" marT="49308" marB="49308"/>
                </a:tc>
              </a:tr>
              <a:tr h="84851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preload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auto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metadata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none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Specifies if and how the author thinks the video should be loaded when the page loads</a:t>
                      </a:r>
                    </a:p>
                  </a:txBody>
                  <a:tcPr marL="49308" marR="49308" marT="49308" marB="49308"/>
                </a:tc>
              </a:tr>
              <a:tr h="3921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src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URL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Specifies the URL of the video file</a:t>
                      </a:r>
                    </a:p>
                  </a:txBody>
                  <a:tcPr marL="49308" marR="49308" marT="49308" marB="49308"/>
                </a:tc>
              </a:tr>
              <a:tr h="3921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width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pixels</a:t>
                      </a:r>
                    </a:p>
                  </a:txBody>
                  <a:tcPr marL="49308" marR="49308" marT="49308" marB="4930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Sets the width of the video player</a:t>
                      </a:r>
                    </a:p>
                  </a:txBody>
                  <a:tcPr marL="49308" marR="49308" marT="49308" marB="493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470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b="1" i="1" dirty="0"/>
              <a:t>Dynamic </a:t>
            </a:r>
            <a:r>
              <a:rPr lang="en-US" b="1" i="1" dirty="0" err="1"/>
              <a:t>HyerText</a:t>
            </a:r>
            <a:r>
              <a:rPr lang="en-US" b="1" i="1" dirty="0"/>
              <a:t> Markup Language </a:t>
            </a:r>
            <a:r>
              <a:rPr lang="en-US" dirty="0"/>
              <a:t>(DHTML</a:t>
            </a:r>
            <a:r>
              <a:rPr lang="en-US" dirty="0" smtClean="0"/>
              <a:t>):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Combination </a:t>
            </a:r>
            <a:r>
              <a:rPr lang="en-US" dirty="0"/>
              <a:t>of Web development </a:t>
            </a:r>
            <a:r>
              <a:rPr lang="en-US" dirty="0" smtClean="0"/>
              <a:t>technologies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create: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animations</a:t>
            </a:r>
            <a:endParaRPr lang="en-US" dirty="0"/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dynamically changing </a:t>
            </a:r>
            <a:r>
              <a:rPr lang="en-US" dirty="0" smtClean="0"/>
              <a:t>websites 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DHTML </a:t>
            </a:r>
            <a:r>
              <a:rPr lang="en-US" dirty="0"/>
              <a:t>enhances the website user’s </a:t>
            </a:r>
            <a:r>
              <a:rPr lang="en-US" dirty="0" smtClean="0"/>
              <a:t>experience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technology may also be frustrating for users when it is used incorrectly.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i="1" dirty="0"/>
              <a:t>Only use when relevant to web </a:t>
            </a:r>
            <a:r>
              <a:rPr lang="en-US" i="1" dirty="0" smtClean="0"/>
              <a:t>content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Technologies: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HTML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CSS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JavaScript or VBScript</a:t>
            </a:r>
          </a:p>
          <a:p>
            <a:pPr marL="912813" indent="-452438">
              <a:spcBef>
                <a:spcPts val="1000"/>
              </a:spcBef>
              <a:buFont typeface="Wingdings" charset="2"/>
              <a:buChar char="ü"/>
            </a:pPr>
            <a:r>
              <a:rPr lang="en-US" dirty="0" smtClean="0"/>
              <a:t>Document Object Model (DOM)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1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/ 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556313" cy="4144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b="1" dirty="0" smtClean="0"/>
              <a:t>Hypertext</a:t>
            </a:r>
            <a:r>
              <a:rPr lang="en-US" sz="2800" dirty="0" smtClean="0"/>
              <a:t>: text </a:t>
            </a:r>
            <a:r>
              <a:rPr lang="en-US" sz="2800" dirty="0"/>
              <a:t>that links to other information. </a:t>
            </a:r>
            <a:endParaRPr lang="en-US" sz="2800" dirty="0" smtClean="0"/>
          </a:p>
          <a:p>
            <a:pPr marL="457200" indent="-457200"/>
            <a:r>
              <a:rPr lang="en-US" sz="2800" b="1" dirty="0" smtClean="0"/>
              <a:t>Hyperlink: </a:t>
            </a:r>
            <a:r>
              <a:rPr lang="en-US" sz="2800" dirty="0" smtClean="0"/>
              <a:t>reference (link) to information in a different location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57600"/>
            <a:ext cx="37338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89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55631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Inventor: </a:t>
            </a:r>
            <a:r>
              <a:rPr lang="en-US" sz="2800" b="1" dirty="0" smtClean="0"/>
              <a:t>Tim </a:t>
            </a:r>
            <a:r>
              <a:rPr lang="en-US" sz="2800" b="1" dirty="0"/>
              <a:t>Berners-</a:t>
            </a:r>
            <a:r>
              <a:rPr lang="en-US" sz="2800" b="1" dirty="0" smtClean="0"/>
              <a:t>Lee </a:t>
            </a:r>
            <a:r>
              <a:rPr lang="en-US" sz="2800" dirty="0" smtClean="0"/>
              <a:t>&amp; colleagues</a:t>
            </a:r>
          </a:p>
          <a:p>
            <a:r>
              <a:rPr lang="en-US" sz="2800" b="1" dirty="0" smtClean="0"/>
              <a:t>CERN: </a:t>
            </a:r>
            <a:r>
              <a:rPr lang="en-US" sz="2800" dirty="0"/>
              <a:t>European particle physics </a:t>
            </a:r>
            <a:r>
              <a:rPr lang="en-US" sz="2800" dirty="0" smtClean="0"/>
              <a:t>laboratory</a:t>
            </a:r>
          </a:p>
          <a:p>
            <a:r>
              <a:rPr lang="en-US" sz="2800" dirty="0" smtClean="0"/>
              <a:t>Early1990’s </a:t>
            </a:r>
          </a:p>
          <a:p>
            <a:pPr marL="912813" indent="-463550">
              <a:buFont typeface="Wingdings" charset="2"/>
              <a:buChar char="ü"/>
            </a:pPr>
            <a:r>
              <a:rPr lang="en-US" sz="2800" dirty="0" smtClean="0"/>
              <a:t>HTML </a:t>
            </a:r>
            <a:r>
              <a:rPr lang="en-US" sz="2800" dirty="0"/>
              <a:t>(hypertext markup language</a:t>
            </a:r>
            <a:r>
              <a:rPr lang="en-US" sz="2800" dirty="0" smtClean="0"/>
              <a:t>) </a:t>
            </a:r>
          </a:p>
          <a:p>
            <a:pPr marL="912813" indent="-463550">
              <a:buFont typeface="Wingdings" charset="2"/>
              <a:buChar char="ü"/>
            </a:pPr>
            <a:r>
              <a:rPr lang="en-US" sz="2800" dirty="0" smtClean="0"/>
              <a:t>HTTP </a:t>
            </a:r>
            <a:r>
              <a:rPr lang="en-US" sz="2800" dirty="0"/>
              <a:t>(</a:t>
            </a:r>
            <a:r>
              <a:rPr lang="en-US" sz="2800" dirty="0" err="1"/>
              <a:t>HyperText</a:t>
            </a:r>
            <a:r>
              <a:rPr lang="en-US" sz="2800" dirty="0"/>
              <a:t> Transfer Protocol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i="1" dirty="0"/>
              <a:t>protocol used to transfer web site data over the </a:t>
            </a:r>
            <a:r>
              <a:rPr lang="en-US" sz="2800" i="1" dirty="0" smtClean="0"/>
              <a:t>Internet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 sites begin with http://</a:t>
            </a:r>
          </a:p>
          <a:p>
            <a:pPr marL="912813" indent="-463550">
              <a:buFont typeface="Wingdings" charset="2"/>
              <a:buChar char="ü"/>
            </a:pPr>
            <a:r>
              <a:rPr lang="en-US" sz="2800" dirty="0" smtClean="0"/>
              <a:t>URLs </a:t>
            </a:r>
            <a:r>
              <a:rPr lang="en-US" sz="2800" dirty="0"/>
              <a:t>(Universal Resource Locators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0720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9" id="{85458930-71FE-40F3-BC90-475EE6994249}" vid="{EBA170FB-1998-4891-890D-613E1FD07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</TotalTime>
  <Words>2108</Words>
  <Application>Microsoft Office PowerPoint</Application>
  <PresentationFormat>On-screen Show (4:3)</PresentationFormat>
  <Paragraphs>494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Rockwell</vt:lpstr>
      <vt:lpstr>Wingdings</vt:lpstr>
      <vt:lpstr>Theme9</vt:lpstr>
      <vt:lpstr>ICT Web Design</vt:lpstr>
      <vt:lpstr>Basics of HTML</vt:lpstr>
      <vt:lpstr>Objectives</vt:lpstr>
      <vt:lpstr>Background Internet &amp; WWW</vt:lpstr>
      <vt:lpstr>Internet</vt:lpstr>
      <vt:lpstr>World Wide Web</vt:lpstr>
      <vt:lpstr>History HTML</vt:lpstr>
      <vt:lpstr>Hypertext / Hyperlinks</vt:lpstr>
      <vt:lpstr>History HTML</vt:lpstr>
      <vt:lpstr>Web Page – Web Site</vt:lpstr>
      <vt:lpstr>Web Server – Web Browser</vt:lpstr>
      <vt:lpstr>World Wide Consortium W3C</vt:lpstr>
      <vt:lpstr>Introduction to HTML</vt:lpstr>
      <vt:lpstr>Tags: Elements</vt:lpstr>
      <vt:lpstr>Container Tags</vt:lpstr>
      <vt:lpstr>Empty Tags</vt:lpstr>
      <vt:lpstr>Case Sensitivity</vt:lpstr>
      <vt:lpstr>DOCTYPE</vt:lpstr>
      <vt:lpstr>Open / Close HTML</vt:lpstr>
      <vt:lpstr>Basic Page Structure</vt:lpstr>
      <vt:lpstr>Head Tag</vt:lpstr>
      <vt:lpstr>Meta Data</vt:lpstr>
      <vt:lpstr>Meta Data: description</vt:lpstr>
      <vt:lpstr>Meta Data: keywords</vt:lpstr>
      <vt:lpstr>Body</vt:lpstr>
      <vt:lpstr>Save as - .html</vt:lpstr>
      <vt:lpstr>Saving – Home page</vt:lpstr>
      <vt:lpstr>Elements of a Web Page</vt:lpstr>
      <vt:lpstr>Block Level</vt:lpstr>
      <vt:lpstr>Block Level</vt:lpstr>
      <vt:lpstr>Inline</vt:lpstr>
      <vt:lpstr>Inline</vt:lpstr>
      <vt:lpstr>Paragraph Tag &lt;p&gt;</vt:lpstr>
      <vt:lpstr>Paragraph Tag &lt;p&gt;</vt:lpstr>
      <vt:lpstr>Heading Tags</vt:lpstr>
      <vt:lpstr>Heading Tags</vt:lpstr>
      <vt:lpstr>Heading Tags</vt:lpstr>
      <vt:lpstr>List Tags - Ordered</vt:lpstr>
      <vt:lpstr>Ordered List</vt:lpstr>
      <vt:lpstr>Unordered List</vt:lpstr>
      <vt:lpstr>HTML Lists</vt:lpstr>
      <vt:lpstr>Blockquote</vt:lpstr>
      <vt:lpstr>Horizontal rule</vt:lpstr>
      <vt:lpstr>Comments</vt:lpstr>
      <vt:lpstr>Formatting Tags</vt:lpstr>
      <vt:lpstr>Element Attributes</vt:lpstr>
      <vt:lpstr>Objectives</vt:lpstr>
      <vt:lpstr>Attributes</vt:lpstr>
      <vt:lpstr>Attributes</vt:lpstr>
      <vt:lpstr>Hyperlinks</vt:lpstr>
      <vt:lpstr>Hyperlinks</vt:lpstr>
      <vt:lpstr>Images</vt:lpstr>
      <vt:lpstr>Images – src attribute</vt:lpstr>
      <vt:lpstr>Images – alt tag</vt:lpstr>
      <vt:lpstr>Images – Size Attributes</vt:lpstr>
      <vt:lpstr>Images as Links</vt:lpstr>
      <vt:lpstr>Page Structure and Formatting</vt:lpstr>
      <vt:lpstr>Objectives</vt:lpstr>
      <vt:lpstr>Semantic Elements</vt:lpstr>
      <vt:lpstr>Cascading Style Sheets</vt:lpstr>
      <vt:lpstr>Inline CSS</vt:lpstr>
      <vt:lpstr>Internal Style</vt:lpstr>
      <vt:lpstr>External Style</vt:lpstr>
      <vt:lpstr>Tables</vt:lpstr>
      <vt:lpstr>HTML Tables</vt:lpstr>
      <vt:lpstr>Multi-media &amp; Interactivity</vt:lpstr>
      <vt:lpstr>Objectives</vt:lpstr>
      <vt:lpstr>Animation</vt:lpstr>
      <vt:lpstr>Audio</vt:lpstr>
      <vt:lpstr>Video</vt:lpstr>
      <vt:lpstr>Video</vt:lpstr>
      <vt:lpstr>Video Attributes</vt:lpstr>
      <vt:lpstr>DHTML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yeison</dc:creator>
  <cp:lastModifiedBy>Hopkins, Todd</cp:lastModifiedBy>
  <cp:revision>322</cp:revision>
  <cp:lastPrinted>2016-11-27T18:52:28Z</cp:lastPrinted>
  <dcterms:created xsi:type="dcterms:W3CDTF">2014-10-15T02:29:05Z</dcterms:created>
  <dcterms:modified xsi:type="dcterms:W3CDTF">2017-02-10T21:04:57Z</dcterms:modified>
</cp:coreProperties>
</file>